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68" r:id="rId4"/>
    <p:sldId id="259" r:id="rId5"/>
    <p:sldId id="262" r:id="rId6"/>
    <p:sldId id="260" r:id="rId7"/>
    <p:sldId id="271" r:id="rId8"/>
    <p:sldId id="263" r:id="rId9"/>
    <p:sldId id="264" r:id="rId10"/>
    <p:sldId id="266" r:id="rId11"/>
    <p:sldId id="272" r:id="rId12"/>
    <p:sldId id="277" r:id="rId13"/>
    <p:sldId id="286" r:id="rId14"/>
    <p:sldId id="285" r:id="rId15"/>
    <p:sldId id="288" r:id="rId16"/>
    <p:sldId id="287" r:id="rId17"/>
    <p:sldId id="289" r:id="rId18"/>
    <p:sldId id="290" r:id="rId19"/>
    <p:sldId id="282" r:id="rId20"/>
    <p:sldId id="280" r:id="rId21"/>
    <p:sldId id="281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Helvetica" pitchFamily="2" charset="0"/>
      <p:regular r:id="rId28"/>
      <p:bold r:id="rId29"/>
      <p:italic r:id="rId30"/>
      <p:boldItalic r:id="rId31"/>
    </p:embeddedFont>
    <p:embeddedFont>
      <p:font typeface="Helvetica Neue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ic/qBqx5j3wy1AbQJz+rq/w2GB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03" autoAdjust="0"/>
    <p:restoredTop sz="94660"/>
  </p:normalViewPr>
  <p:slideViewPr>
    <p:cSldViewPr snapToGrid="0">
      <p:cViewPr varScale="1">
        <p:scale>
          <a:sx n="78" d="100"/>
          <a:sy n="78" d="100"/>
        </p:scale>
        <p:origin x="60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doar\OneDrive\Desktop\Nuovo%20Foglio%20di%20lavoro%20di%20Microsoft%20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b\Downloads\AcquistiTotali_2022-2023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b\Downloads\AcquistiTotali_2022-2023%20(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Numero</a:t>
            </a:r>
            <a:r>
              <a:rPr lang="en-US" baseline="0"/>
              <a:t> pubblicazioni sui razzi ibridi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Numero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Foglio1!$A$2:$A$24</c:f>
              <c:numCache>
                <c:formatCode>General</c:formatCode>
                <c:ptCount val="2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  <c:pt idx="22">
                  <c:v>2022</c:v>
                </c:pt>
              </c:numCache>
            </c:numRef>
          </c:cat>
          <c:val>
            <c:numRef>
              <c:f>Foglio1!$B$2:$B$24</c:f>
              <c:numCache>
                <c:formatCode>General</c:formatCode>
                <c:ptCount val="23"/>
                <c:pt idx="0">
                  <c:v>90</c:v>
                </c:pt>
                <c:pt idx="1">
                  <c:v>83</c:v>
                </c:pt>
                <c:pt idx="2">
                  <c:v>106</c:v>
                </c:pt>
                <c:pt idx="3">
                  <c:v>113</c:v>
                </c:pt>
                <c:pt idx="4">
                  <c:v>102</c:v>
                </c:pt>
                <c:pt idx="5">
                  <c:v>113</c:v>
                </c:pt>
                <c:pt idx="6">
                  <c:v>109</c:v>
                </c:pt>
                <c:pt idx="7">
                  <c:v>144</c:v>
                </c:pt>
                <c:pt idx="8">
                  <c:v>121</c:v>
                </c:pt>
                <c:pt idx="9">
                  <c:v>145</c:v>
                </c:pt>
                <c:pt idx="10">
                  <c:v>150</c:v>
                </c:pt>
                <c:pt idx="11">
                  <c:v>163</c:v>
                </c:pt>
                <c:pt idx="12">
                  <c:v>157</c:v>
                </c:pt>
                <c:pt idx="13">
                  <c:v>242</c:v>
                </c:pt>
                <c:pt idx="14">
                  <c:v>237</c:v>
                </c:pt>
                <c:pt idx="15">
                  <c:v>266</c:v>
                </c:pt>
                <c:pt idx="16">
                  <c:v>312</c:v>
                </c:pt>
                <c:pt idx="17">
                  <c:v>371</c:v>
                </c:pt>
                <c:pt idx="18">
                  <c:v>436</c:v>
                </c:pt>
                <c:pt idx="19">
                  <c:v>438</c:v>
                </c:pt>
                <c:pt idx="20">
                  <c:v>482</c:v>
                </c:pt>
                <c:pt idx="21">
                  <c:v>713</c:v>
                </c:pt>
                <c:pt idx="22">
                  <c:v>807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ED-49EA-AA27-F9DDF35794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4697887"/>
        <c:axId val="494699135"/>
      </c:barChart>
      <c:catAx>
        <c:axId val="494697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94699135"/>
        <c:crosses val="autoZero"/>
        <c:auto val="1"/>
        <c:lblAlgn val="ctr"/>
        <c:lblOffset val="100"/>
        <c:noMultiLvlLbl val="0"/>
      </c:catAx>
      <c:valAx>
        <c:axId val="494699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946978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0.17608063539944543"/>
          <c:w val="0.7661917274821074"/>
          <c:h val="0.62638118578639035"/>
        </c:manualLayout>
      </c:layout>
      <c:pie3DChart>
        <c:varyColors val="1"/>
        <c:ser>
          <c:idx val="0"/>
          <c:order val="0"/>
          <c:spPr>
            <a:scene3d>
              <a:camera prst="orthographicFront"/>
              <a:lightRig rig="threePt" dir="t"/>
            </a:scene3d>
            <a:sp3d prstMaterial="matte"/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B9C0-44D0-89EF-1D23B5B24EA8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B9C0-44D0-89EF-1D23B5B24EA8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5-B9C0-44D0-89EF-1D23B5B24EA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7-B9C0-44D0-89EF-1D23B5B24EA8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baseline="0"/>
                      <a:t>5137,68; </a:t>
                    </a:r>
                    <a:fld id="{079D2529-18DF-493C-B432-BB182E3A06A5}" type="PERCENTAGE">
                      <a:rPr lang="en-US" baseline="0"/>
                      <a:pPr/>
                      <a:t>[PERCENTUALE]</a:t>
                    </a:fld>
                    <a:endParaRPr lang="en-US" baseline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9C0-44D0-89EF-1D23B5B24EA8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'Preventivi totali'!$A$39:$A$42</c:f>
              <c:strCache>
                <c:ptCount val="4"/>
                <c:pt idx="0">
                  <c:v>SFR I</c:v>
                </c:pt>
                <c:pt idx="1">
                  <c:v>Attrezzature</c:v>
                </c:pt>
                <c:pt idx="2">
                  <c:v>TEST</c:v>
                </c:pt>
                <c:pt idx="3">
                  <c:v>Accessorie</c:v>
                </c:pt>
              </c:strCache>
            </c:strRef>
          </c:cat>
          <c:val>
            <c:numRef>
              <c:f>'Preventivi totali'!$B$39:$B$42</c:f>
              <c:numCache>
                <c:formatCode>[$€]#,##0.00</c:formatCode>
                <c:ptCount val="4"/>
                <c:pt idx="0">
                  <c:v>5366.6798000000017</c:v>
                </c:pt>
                <c:pt idx="1">
                  <c:v>2698.51</c:v>
                </c:pt>
                <c:pt idx="2">
                  <c:v>5889.7792400000017</c:v>
                </c:pt>
                <c:pt idx="3">
                  <c:v>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9C0-44D0-89EF-1D23B5B24EA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ayout>
        <c:manualLayout>
          <c:xMode val="edge"/>
          <c:yMode val="edge"/>
          <c:x val="0.77829955131489326"/>
          <c:y val="0.12736324239565908"/>
          <c:w val="0.22170050166242553"/>
          <c:h val="0.43743391435986639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3.3425546568925435E-2"/>
          <c:w val="0.86491462848568923"/>
          <c:h val="0.70798871946125952"/>
        </c:manualLayout>
      </c:layout>
      <c:pie3D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161641587863355"/>
          <c:y val="3.7483496455611949E-2"/>
          <c:w val="0.13119336791014016"/>
          <c:h val="0.21554327287199049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e0339a356d_0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e0339a356d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c4a49ef0f2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1c4a49ef0f2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c4a49ef0f2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1c4a49ef0f2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c4a49ef0f2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1c4a49ef0f2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80fab2c6f6_1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180fab2c6f6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80fab2c6f6_1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180fab2c6f6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4259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c4a49ef0f2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1c4a49ef0f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0782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e0339a356d_0_2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e0339a356d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e0339a356d_0_2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e0339a356d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1448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c4a49ef0f2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1c4a49ef0f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1619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c4a49ef0f2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1c4a49ef0f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c4a49ef0f2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1c4a49ef0f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c4a49ef0f2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c4a49ef0f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c4a49ef0f2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1c4a49ef0f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c5ec2903d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c5ec2903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c4a49ef0f2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1c4a49ef0f2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0339a356d_0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1e0339a356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0339a356d_0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e0339a356d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tito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olo e testo verticale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olo e testo verticale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olo e contenut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estazione sezione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ue contenuti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front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olo tito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uota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uto con didascali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magine con didascali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32000">
              <a:schemeClr val="dk1"/>
            </a:gs>
            <a:gs pos="100000">
              <a:srgbClr val="870000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hart" Target="../charts/chart1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8.gi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32.jpg"/><Relationship Id="rId5" Type="http://schemas.openxmlformats.org/officeDocument/2006/relationships/image" Target="../media/image3.png"/><Relationship Id="rId10" Type="http://schemas.openxmlformats.org/officeDocument/2006/relationships/image" Target="../media/image31.jpeg"/><Relationship Id="rId4" Type="http://schemas.openxmlformats.org/officeDocument/2006/relationships/image" Target="../media/image1.png"/><Relationship Id="rId9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1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chart" Target="../charts/char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chart" Target="../charts/chart3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13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0.jpe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4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4.png"/><Relationship Id="rId5" Type="http://schemas.openxmlformats.org/officeDocument/2006/relationships/image" Target="../media/image17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212079"/>
            <a:ext cx="50292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1516800" y="3178704"/>
            <a:ext cx="9158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PRESENTAZIONE PROGETTO THRUST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2947525" y="4861675"/>
            <a:ext cx="186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D5980F0-9BD8-8BFB-56EF-FB7758741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675" y="5713900"/>
            <a:ext cx="3270250" cy="932021"/>
          </a:xfrm>
          <a:prstGeom prst="rect">
            <a:avLst/>
          </a:prstGeom>
        </p:spPr>
      </p:pic>
      <p:pic>
        <p:nvPicPr>
          <p:cNvPr id="5" name="Google Shape;101;p2">
            <a:extLst>
              <a:ext uri="{FF2B5EF4-FFF2-40B4-BE49-F238E27FC236}">
                <a16:creationId xmlns:a16="http://schemas.microsoft.com/office/drawing/2014/main" id="{64F569FD-36AD-1152-09DC-EA8240B7EFE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984" y="6004605"/>
            <a:ext cx="693330" cy="64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A774E84-B3EC-DA37-7B11-7CC562FDC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2685" y="5945034"/>
            <a:ext cx="2791331" cy="7604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1"/>
          <p:cNvSpPr/>
          <p:nvPr/>
        </p:nvSpPr>
        <p:spPr>
          <a:xfrm>
            <a:off x="-2" y="4765"/>
            <a:ext cx="12192000" cy="1275000"/>
          </a:xfrm>
          <a:prstGeom prst="rect">
            <a:avLst/>
          </a:prstGeom>
          <a:gradFill>
            <a:gsLst>
              <a:gs pos="0">
                <a:srgbClr val="000000"/>
              </a:gs>
              <a:gs pos="69000">
                <a:srgbClr val="000000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DEE6F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21" descr="Elemento grafico 5"/>
          <p:cNvPicPr preferRelativeResize="0"/>
          <p:nvPr/>
        </p:nvPicPr>
        <p:blipFill rotWithShape="1">
          <a:blip r:embed="rId3">
            <a:alphaModFix/>
          </a:blip>
          <a:srcRect r="76568"/>
          <a:stretch/>
        </p:blipFill>
        <p:spPr>
          <a:xfrm>
            <a:off x="10073346" y="83294"/>
            <a:ext cx="576835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1" descr="Elemento grafico 6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8" y="560794"/>
            <a:ext cx="1670184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1" descr="Elemento grafico 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21"/>
          <p:cNvCxnSpPr/>
          <p:nvPr/>
        </p:nvCxnSpPr>
        <p:spPr>
          <a:xfrm>
            <a:off x="-2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29" name="Google Shape;229;p21"/>
          <p:cNvCxnSpPr/>
          <p:nvPr/>
        </p:nvCxnSpPr>
        <p:spPr>
          <a:xfrm>
            <a:off x="-2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31" name="Google Shape;231;p21"/>
          <p:cNvSpPr txBox="1"/>
          <p:nvPr/>
        </p:nvSpPr>
        <p:spPr>
          <a:xfrm>
            <a:off x="4559927" y="404200"/>
            <a:ext cx="3178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lang="en-US" sz="32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Ground station</a:t>
            </a:r>
            <a:endParaRPr sz="32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p21"/>
          <p:cNvSpPr txBox="1"/>
          <p:nvPr/>
        </p:nvSpPr>
        <p:spPr>
          <a:xfrm>
            <a:off x="312358" y="1491404"/>
            <a:ext cx="805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3" name="Google Shape;233;p21"/>
          <p:cNvSpPr txBox="1"/>
          <p:nvPr/>
        </p:nvSpPr>
        <p:spPr>
          <a:xfrm>
            <a:off x="179775" y="1599450"/>
            <a:ext cx="7860639" cy="162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2F5FB"/>
              </a:buClr>
              <a:buSzPts val="1600"/>
              <a:buFont typeface="Helvetica Neue"/>
              <a:buChar char="●"/>
            </a:pP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 la 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trasmissione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dati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è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scelto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utilizzare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il modulo LoRa (SX1278)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2F5FB"/>
              </a:buClr>
              <a:buSzPts val="1600"/>
              <a:buFont typeface="Helvetica Neue"/>
              <a:buChar char="●"/>
            </a:pPr>
            <a:endParaRPr sz="1600" dirty="0">
              <a:solidFill>
                <a:srgbClr val="F2F5F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5FB"/>
              </a:buClr>
              <a:buSzPts val="1600"/>
              <a:buFont typeface="Helvetica Neue"/>
              <a:buChar char="●"/>
            </a:pP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moduli LoRa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contengono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tutta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la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circuiteria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occupa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della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modulazione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trasmissione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del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segnale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p21"/>
          <p:cNvSpPr txBox="1"/>
          <p:nvPr/>
        </p:nvSpPr>
        <p:spPr>
          <a:xfrm>
            <a:off x="179775" y="3199813"/>
            <a:ext cx="74889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2F5FB"/>
              </a:buClr>
              <a:buSzPts val="1600"/>
              <a:buFont typeface="Helvetica Neue"/>
              <a:buChar char="●"/>
            </a:pP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ground station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riceverà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dati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relativi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ai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sensori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altitudine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velocità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posizione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gps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stato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della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missione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inviandoli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 computer con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una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trasmissione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seriale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5" name="Google Shape;23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9925" y="3352830"/>
            <a:ext cx="4068575" cy="2532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23626" y="1632037"/>
            <a:ext cx="2704874" cy="15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1"/>
          <p:cNvSpPr txBox="1"/>
          <p:nvPr/>
        </p:nvSpPr>
        <p:spPr>
          <a:xfrm>
            <a:off x="179775" y="4429275"/>
            <a:ext cx="71550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2F5FB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 l’utilizzo del linguaggio Python e la libreria matplotlib, i dati verranno visualizzati su grafici e aggiornati in tempo reale, consentendo il monitoraggio della missione. </a:t>
            </a:r>
            <a:endParaRPr sz="1600">
              <a:solidFill>
                <a:srgbClr val="F2F5F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16F5EBA-A0F1-F438-00EF-9C50724442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936E40C-90A7-B073-5920-977482CE3B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c4a49ef0f2_0_138"/>
          <p:cNvSpPr txBox="1"/>
          <p:nvPr/>
        </p:nvSpPr>
        <p:spPr>
          <a:xfrm>
            <a:off x="427553" y="1824920"/>
            <a:ext cx="4929186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Laboratorio di Voltabarozzo:</a:t>
            </a: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400050" lvl="0" indent="-285750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su sistema propulsivo e di recupero</a:t>
            </a:r>
          </a:p>
          <a:p>
            <a:pPr marL="400050" lvl="0" indent="-285750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Aggiornamento delle strutture </a:t>
            </a:r>
          </a:p>
          <a:p>
            <a:pPr marL="400050" lvl="0" indent="-285750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Rallentamenti a causa del difficile accesso</a:t>
            </a:r>
          </a:p>
        </p:txBody>
      </p:sp>
      <p:pic>
        <p:nvPicPr>
          <p:cNvPr id="378" name="Google Shape;378;g1c4a49ef0f2_0_138"/>
          <p:cNvPicPr preferRelativeResize="0"/>
          <p:nvPr/>
        </p:nvPicPr>
        <p:blipFill rotWithShape="1">
          <a:blip r:embed="rId3">
            <a:alphaModFix/>
          </a:blip>
          <a:srcRect t="22001"/>
          <a:stretch/>
        </p:blipFill>
        <p:spPr>
          <a:xfrm>
            <a:off x="6983491" y="1783406"/>
            <a:ext cx="4157227" cy="37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92;g180fab2c6f6_1_37">
            <a:extLst>
              <a:ext uri="{FF2B5EF4-FFF2-40B4-BE49-F238E27FC236}">
                <a16:creationId xmlns:a16="http://schemas.microsoft.com/office/drawing/2014/main" id="{ABE8D0C0-80EA-06F1-C6D8-14ED2C7CA20D}"/>
              </a:ext>
            </a:extLst>
          </p:cNvPr>
          <p:cNvSpPr txBox="1"/>
          <p:nvPr/>
        </p:nvSpPr>
        <p:spPr>
          <a:xfrm>
            <a:off x="540000" y="3117551"/>
            <a:ext cx="5335452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 banco da test </a:t>
            </a: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è composto da due binari ed un carrello su cui viene fissata la camera di combustione. Il suo scopo è quello di misurare la spinta prodotta dal motore.</a:t>
            </a:r>
            <a:endParaRPr sz="1800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398;g180fab2c6f6_1_37">
            <a:extLst>
              <a:ext uri="{FF2B5EF4-FFF2-40B4-BE49-F238E27FC236}">
                <a16:creationId xmlns:a16="http://schemas.microsoft.com/office/drawing/2014/main" id="{4B0828F7-6668-510D-10AE-1B0BDF0B17DF}"/>
              </a:ext>
            </a:extLst>
          </p:cNvPr>
          <p:cNvSpPr txBox="1"/>
          <p:nvPr/>
        </p:nvSpPr>
        <p:spPr>
          <a:xfrm>
            <a:off x="540000" y="4414981"/>
            <a:ext cx="2589897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Modulabile</a:t>
            </a: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Economico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Resistente </a:t>
            </a:r>
            <a:endParaRPr lang="it-IT" sz="18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Google Shape;98;p2">
            <a:extLst>
              <a:ext uri="{FF2B5EF4-FFF2-40B4-BE49-F238E27FC236}">
                <a16:creationId xmlns:a16="http://schemas.microsoft.com/office/drawing/2014/main" id="{57DC834B-95EF-D86A-3739-03894969ED41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99;p2">
            <a:extLst>
              <a:ext uri="{FF2B5EF4-FFF2-40B4-BE49-F238E27FC236}">
                <a16:creationId xmlns:a16="http://schemas.microsoft.com/office/drawing/2014/main" id="{E71D297F-7E77-4BF3-E4A0-A54DAF8F80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00;p2">
            <a:extLst>
              <a:ext uri="{FF2B5EF4-FFF2-40B4-BE49-F238E27FC236}">
                <a16:creationId xmlns:a16="http://schemas.microsoft.com/office/drawing/2014/main" id="{D4E1D4D8-D824-CFD6-A151-793DD20E355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01;p2">
            <a:extLst>
              <a:ext uri="{FF2B5EF4-FFF2-40B4-BE49-F238E27FC236}">
                <a16:creationId xmlns:a16="http://schemas.microsoft.com/office/drawing/2014/main" id="{900C34D7-497B-E50E-FFBF-4449833F6AB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104;p2">
            <a:extLst>
              <a:ext uri="{FF2B5EF4-FFF2-40B4-BE49-F238E27FC236}">
                <a16:creationId xmlns:a16="http://schemas.microsoft.com/office/drawing/2014/main" id="{8813B77A-E549-6375-3BB4-0709E76FB952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E48A8F05-BF5B-6BAC-3FE6-B45F179E9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84" y="178108"/>
            <a:ext cx="3270250" cy="932021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C9C93E7B-8694-C275-4F44-8E368C495C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373" name="Google Shape;373;g1c4a49ef0f2_0_138"/>
          <p:cNvSpPr txBox="1"/>
          <p:nvPr/>
        </p:nvSpPr>
        <p:spPr>
          <a:xfrm>
            <a:off x="4378108" y="304931"/>
            <a:ext cx="3431319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Facilities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9061B4DA-4C93-DC91-4461-FCCC47D5795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955" t="25451" r="34778" b="25987"/>
          <a:stretch/>
        </p:blipFill>
        <p:spPr>
          <a:xfrm>
            <a:off x="5865696" y="2299464"/>
            <a:ext cx="6245159" cy="2559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1">
            <a:extLst>
              <a:ext uri="{FF2B5EF4-FFF2-40B4-BE49-F238E27FC236}">
                <a16:creationId xmlns:a16="http://schemas.microsoft.com/office/drawing/2014/main" id="{698E3533-C5CD-7833-5C17-DDB3489F70CE}"/>
              </a:ext>
            </a:extLst>
          </p:cNvPr>
          <p:cNvSpPr txBox="1">
            <a:spLocks/>
          </p:cNvSpPr>
          <p:nvPr/>
        </p:nvSpPr>
        <p:spPr>
          <a:xfrm>
            <a:off x="524648" y="1782000"/>
            <a:ext cx="4932255" cy="3630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/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Lanci schedulati: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Ottobre 2023, Aviosuperficie di Molinella (BO)</a:t>
            </a:r>
            <a:b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</a:br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Obiettivo:</a:t>
            </a: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 test di volo (quota 1 km) per le tecnologie di accensione, aborto e recupero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Marzo 2024, Aviosuperficie di Molinella (BO)</a:t>
            </a:r>
            <a:b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</a:br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Obiettivo: </a:t>
            </a: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Test di volo altezza massima per </a:t>
            </a:r>
            <a:r>
              <a:rPr lang="it-IT" sz="1800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EuRoC</a:t>
            </a: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 (quota 3 km)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Competizione europea tra università </a:t>
            </a:r>
            <a:r>
              <a:rPr lang="it-IT" sz="1800" b="1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EuRoC</a:t>
            </a:r>
            <a:endParaRPr lang="it-IT" sz="1800" b="1" dirty="0">
              <a:solidFill>
                <a:schemeClr val="bg1">
                  <a:lumMod val="95000"/>
                </a:schemeClr>
              </a:solidFill>
              <a:latin typeface="Helvetica Neue" panose="020B0604020202020204" charset="0"/>
              <a:cs typeface="Helvetica" panose="020B0604020202020204" pitchFamily="34" charset="0"/>
            </a:endParaRPr>
          </a:p>
        </p:txBody>
      </p:sp>
      <p:sp>
        <p:nvSpPr>
          <p:cNvPr id="11" name="Google Shape;98;p2">
            <a:extLst>
              <a:ext uri="{FF2B5EF4-FFF2-40B4-BE49-F238E27FC236}">
                <a16:creationId xmlns:a16="http://schemas.microsoft.com/office/drawing/2014/main" id="{CFF08654-C197-F8FF-C3B8-216AF05C046D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99;p2">
            <a:extLst>
              <a:ext uri="{FF2B5EF4-FFF2-40B4-BE49-F238E27FC236}">
                <a16:creationId xmlns:a16="http://schemas.microsoft.com/office/drawing/2014/main" id="{9C2DAE46-DFB8-4282-F81C-7DAD4355DA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0;p2">
            <a:extLst>
              <a:ext uri="{FF2B5EF4-FFF2-40B4-BE49-F238E27FC236}">
                <a16:creationId xmlns:a16="http://schemas.microsoft.com/office/drawing/2014/main" id="{CDDE1C09-3DD6-2AD5-5C83-F7F1F5C8D2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01;p2">
            <a:extLst>
              <a:ext uri="{FF2B5EF4-FFF2-40B4-BE49-F238E27FC236}">
                <a16:creationId xmlns:a16="http://schemas.microsoft.com/office/drawing/2014/main" id="{15B9107D-DE6E-D083-5C33-BA0751B00EB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04;p2">
            <a:extLst>
              <a:ext uri="{FF2B5EF4-FFF2-40B4-BE49-F238E27FC236}">
                <a16:creationId xmlns:a16="http://schemas.microsoft.com/office/drawing/2014/main" id="{B06E6A1C-C382-1100-A168-7815DD891893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" name="Immagine 15">
            <a:extLst>
              <a:ext uri="{FF2B5EF4-FFF2-40B4-BE49-F238E27FC236}">
                <a16:creationId xmlns:a16="http://schemas.microsoft.com/office/drawing/2014/main" id="{D2FE5A7B-2DE6-E7D3-7181-A45DD384A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84" y="178108"/>
            <a:ext cx="3270250" cy="93202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30D3F4E-7223-4556-23CF-2A776CB99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462" name="Google Shape;462;g1c4a49ef0f2_0_164"/>
          <p:cNvSpPr txBox="1"/>
          <p:nvPr/>
        </p:nvSpPr>
        <p:spPr>
          <a:xfrm>
            <a:off x="4103268" y="304931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Prossimi</a:t>
            </a:r>
            <a:r>
              <a:rPr lang="en-US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32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passi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" name="object 7">
            <a:extLst>
              <a:ext uri="{FF2B5EF4-FFF2-40B4-BE49-F238E27FC236}">
                <a16:creationId xmlns:a16="http://schemas.microsoft.com/office/drawing/2014/main" id="{EF50D347-3D4D-26EF-B455-D45393B49D56}"/>
              </a:ext>
            </a:extLst>
          </p:cNvPr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64117" y="1486099"/>
            <a:ext cx="3255798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c4a49ef0f2_0_164"/>
          <p:cNvSpPr txBox="1"/>
          <p:nvPr/>
        </p:nvSpPr>
        <p:spPr>
          <a:xfrm>
            <a:off x="328800" y="1526600"/>
            <a:ext cx="1060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395;g180fab2c6f6_1_37">
            <a:extLst>
              <a:ext uri="{FF2B5EF4-FFF2-40B4-BE49-F238E27FC236}">
                <a16:creationId xmlns:a16="http://schemas.microsoft.com/office/drawing/2014/main" id="{CC39D50A-983B-AD35-AC25-0FBEEECBF61E}"/>
              </a:ext>
            </a:extLst>
          </p:cNvPr>
          <p:cNvSpPr txBox="1"/>
          <p:nvPr/>
        </p:nvSpPr>
        <p:spPr>
          <a:xfrm>
            <a:off x="540000" y="1851387"/>
            <a:ext cx="544728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Nuova tecnologia, </a:t>
            </a:r>
            <a:r>
              <a:rPr lang="it-IT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grande potenziale per crescita futura</a:t>
            </a:r>
          </a:p>
        </p:txBody>
      </p:sp>
      <p:graphicFrame>
        <p:nvGraphicFramePr>
          <p:cNvPr id="12" name="Grafico 11">
            <a:extLst>
              <a:ext uri="{FF2B5EF4-FFF2-40B4-BE49-F238E27FC236}">
                <a16:creationId xmlns:a16="http://schemas.microsoft.com/office/drawing/2014/main" id="{4292353F-3382-A237-36FC-95C06765B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1356475"/>
              </p:ext>
            </p:extLst>
          </p:nvPr>
        </p:nvGraphicFramePr>
        <p:xfrm>
          <a:off x="7237260" y="1575030"/>
          <a:ext cx="3689908" cy="1882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Immagine 2">
            <a:extLst>
              <a:ext uri="{FF2B5EF4-FFF2-40B4-BE49-F238E27FC236}">
                <a16:creationId xmlns:a16="http://schemas.microsoft.com/office/drawing/2014/main" id="{DD3FF3AA-E4FD-F66A-CB49-6726F5442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512" y="3804815"/>
            <a:ext cx="4780147" cy="1882106"/>
          </a:xfrm>
          <a:prstGeom prst="rect">
            <a:avLst/>
          </a:prstGeom>
        </p:spPr>
      </p:pic>
      <p:sp>
        <p:nvSpPr>
          <p:cNvPr id="8" name="Google Shape;395;g180fab2c6f6_1_37">
            <a:extLst>
              <a:ext uri="{FF2B5EF4-FFF2-40B4-BE49-F238E27FC236}">
                <a16:creationId xmlns:a16="http://schemas.microsoft.com/office/drawing/2014/main" id="{CE309714-7E93-70BB-7381-1EAFF6AF3EE8}"/>
              </a:ext>
            </a:extLst>
          </p:cNvPr>
          <p:cNvSpPr txBox="1"/>
          <p:nvPr/>
        </p:nvSpPr>
        <p:spPr>
          <a:xfrm>
            <a:off x="556921" y="3161037"/>
            <a:ext cx="478014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Grosso interesse nei voli </a:t>
            </a: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suborbitali</a:t>
            </a:r>
          </a:p>
        </p:txBody>
      </p:sp>
      <p:sp>
        <p:nvSpPr>
          <p:cNvPr id="15" name="Google Shape;395;g180fab2c6f6_1_37">
            <a:extLst>
              <a:ext uri="{FF2B5EF4-FFF2-40B4-BE49-F238E27FC236}">
                <a16:creationId xmlns:a16="http://schemas.microsoft.com/office/drawing/2014/main" id="{EC6D2046-FA01-DBFF-A98C-560562E2AC3D}"/>
              </a:ext>
            </a:extLst>
          </p:cNvPr>
          <p:cNvSpPr txBox="1"/>
          <p:nvPr/>
        </p:nvSpPr>
        <p:spPr>
          <a:xfrm>
            <a:off x="556921" y="4267981"/>
            <a:ext cx="502525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 </a:t>
            </a: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basso costo dell’ibrido </a:t>
            </a:r>
            <a:r>
              <a:rPr lang="it-IT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è perfetto per quest’applicazione</a:t>
            </a:r>
          </a:p>
        </p:txBody>
      </p:sp>
      <p:sp>
        <p:nvSpPr>
          <p:cNvPr id="2" name="Google Shape;98;p2">
            <a:extLst>
              <a:ext uri="{FF2B5EF4-FFF2-40B4-BE49-F238E27FC236}">
                <a16:creationId xmlns:a16="http://schemas.microsoft.com/office/drawing/2014/main" id="{31F65CA4-1598-7E04-CE10-5FFC48B890BB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99;p2">
            <a:extLst>
              <a:ext uri="{FF2B5EF4-FFF2-40B4-BE49-F238E27FC236}">
                <a16:creationId xmlns:a16="http://schemas.microsoft.com/office/drawing/2014/main" id="{95608B99-F1E1-7986-E6D6-38776D0116D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0;p2">
            <a:extLst>
              <a:ext uri="{FF2B5EF4-FFF2-40B4-BE49-F238E27FC236}">
                <a16:creationId xmlns:a16="http://schemas.microsoft.com/office/drawing/2014/main" id="{A9993C61-B47B-F233-16DC-31278D915F3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1;p2">
            <a:extLst>
              <a:ext uri="{FF2B5EF4-FFF2-40B4-BE49-F238E27FC236}">
                <a16:creationId xmlns:a16="http://schemas.microsoft.com/office/drawing/2014/main" id="{3280DDDD-7DC5-3DB2-AEF4-D06D6063DDD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104;p2">
            <a:extLst>
              <a:ext uri="{FF2B5EF4-FFF2-40B4-BE49-F238E27FC236}">
                <a16:creationId xmlns:a16="http://schemas.microsoft.com/office/drawing/2014/main" id="{081EFB07-7CD8-9D96-3907-28D2C9546676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1B122CB3-F987-6D38-41D3-98E3073458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984" y="178108"/>
            <a:ext cx="3270250" cy="93202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332DA3A-CB45-24E1-E48D-63383E7967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462" name="Google Shape;462;g1c4a49ef0f2_0_164"/>
          <p:cNvSpPr txBox="1"/>
          <p:nvPr/>
        </p:nvSpPr>
        <p:spPr>
          <a:xfrm>
            <a:off x="3578315" y="305756"/>
            <a:ext cx="5030905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Trend Razzi ibridi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 descr="Immagine che contiene volando, aria, veivolo, aeroplano&#10;&#10;Descrizione generata automaticamente">
            <a:extLst>
              <a:ext uri="{FF2B5EF4-FFF2-40B4-BE49-F238E27FC236}">
                <a16:creationId xmlns:a16="http://schemas.microsoft.com/office/drawing/2014/main" id="{A4D41D87-3279-FD16-BDEA-5CA9BC0B7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063" y="2015480"/>
            <a:ext cx="5841590" cy="3296326"/>
          </a:xfrm>
          <a:prstGeom prst="rect">
            <a:avLst/>
          </a:prstGeom>
        </p:spPr>
      </p:pic>
      <p:sp>
        <p:nvSpPr>
          <p:cNvPr id="449" name="Google Shape;449;g180fab2c6f6_1_24"/>
          <p:cNvSpPr txBox="1"/>
          <p:nvPr/>
        </p:nvSpPr>
        <p:spPr>
          <a:xfrm>
            <a:off x="540000" y="1800869"/>
            <a:ext cx="4356087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Trade-off prestazioni:                     </a:t>
            </a: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potenza          + sicurezza 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Lanciatori medio-piccoli, aviolanci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indent="-342900"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Tutta la 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logistica</a:t>
            </a: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 i lanci in orbite più specifiche necessitano 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flessibilità</a:t>
            </a: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b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it-IT" sz="1800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indent="-342900"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Veicoli/motori più piccoli permettono una maggiore 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rapidità</a:t>
            </a: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d’esecuzione</a:t>
            </a: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indent="-342900">
              <a:buClr>
                <a:schemeClr val="lt1"/>
              </a:buClr>
              <a:buSzPts val="1800"/>
              <a:buFont typeface="Helvetica Neue"/>
              <a:buChar char="●"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indent="-342900"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 </a:t>
            </a:r>
            <a:r>
              <a:rPr lang="it-IT" sz="1800" b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space</a:t>
            </a: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economy: scalabilità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endParaRPr lang="it-IT" sz="1800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98;p2">
            <a:extLst>
              <a:ext uri="{FF2B5EF4-FFF2-40B4-BE49-F238E27FC236}">
                <a16:creationId xmlns:a16="http://schemas.microsoft.com/office/drawing/2014/main" id="{7DB4CB3E-1301-C99D-7758-1F5D06307C6D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9;p2">
            <a:extLst>
              <a:ext uri="{FF2B5EF4-FFF2-40B4-BE49-F238E27FC236}">
                <a16:creationId xmlns:a16="http://schemas.microsoft.com/office/drawing/2014/main" id="{DC3497D4-1AAA-E7AD-1BE9-1125F11CE0B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0;p2">
            <a:extLst>
              <a:ext uri="{FF2B5EF4-FFF2-40B4-BE49-F238E27FC236}">
                <a16:creationId xmlns:a16="http://schemas.microsoft.com/office/drawing/2014/main" id="{D70985D0-7E75-7076-8E55-6E340ADD3A8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1;p2">
            <a:extLst>
              <a:ext uri="{FF2B5EF4-FFF2-40B4-BE49-F238E27FC236}">
                <a16:creationId xmlns:a16="http://schemas.microsoft.com/office/drawing/2014/main" id="{B5DF32B4-33FA-D91C-9447-18190E4596E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04;p2">
            <a:extLst>
              <a:ext uri="{FF2B5EF4-FFF2-40B4-BE49-F238E27FC236}">
                <a16:creationId xmlns:a16="http://schemas.microsoft.com/office/drawing/2014/main" id="{A8180F2B-2584-440B-683D-1D715AE19924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BD0AF9E3-6C9F-3A4A-D3F5-96213F808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84" y="178108"/>
            <a:ext cx="3270250" cy="93202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E74B33B-D096-3638-5A15-02DD089F9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448" name="Google Shape;448;g180fab2c6f6_1_24"/>
          <p:cNvSpPr txBox="1"/>
          <p:nvPr/>
        </p:nvSpPr>
        <p:spPr>
          <a:xfrm>
            <a:off x="3317449" y="303683"/>
            <a:ext cx="5552637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Razzi ibridi: perché?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Immagine 11" descr="Immagine che contiene treno, esterni, rotaie, trasporto&#10;&#10;Descrizione generata automaticamente">
            <a:extLst>
              <a:ext uri="{FF2B5EF4-FFF2-40B4-BE49-F238E27FC236}">
                <a16:creationId xmlns:a16="http://schemas.microsoft.com/office/drawing/2014/main" id="{BA74260D-2ED8-B222-8E79-2839ADB352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8252" y="2516567"/>
            <a:ext cx="4328076" cy="2413231"/>
          </a:xfrm>
          <a:prstGeom prst="rect">
            <a:avLst/>
          </a:prstGeom>
        </p:spPr>
      </p:pic>
      <p:pic>
        <p:nvPicPr>
          <p:cNvPr id="18" name="Immagine 17" descr="Immagine che contiene esterni, cielo, edificio, nuvole&#10;&#10;Descrizione generata automaticamente">
            <a:extLst>
              <a:ext uri="{FF2B5EF4-FFF2-40B4-BE49-F238E27FC236}">
                <a16:creationId xmlns:a16="http://schemas.microsoft.com/office/drawing/2014/main" id="{5B0B9202-DE87-18E0-F2CD-F3FEF0A93A6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0247" t="-714" r="24391" b="714"/>
          <a:stretch/>
        </p:blipFill>
        <p:spPr>
          <a:xfrm>
            <a:off x="5318781" y="1619222"/>
            <a:ext cx="2132457" cy="402152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0A7F3E0-C5C1-5BD4-9940-50812D9DAFA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9911" b="7591"/>
          <a:stretch/>
        </p:blipFill>
        <p:spPr>
          <a:xfrm>
            <a:off x="4914353" y="2503699"/>
            <a:ext cx="3066847" cy="2439775"/>
          </a:xfrm>
          <a:prstGeom prst="rect">
            <a:avLst/>
          </a:prstGeom>
        </p:spPr>
      </p:pic>
      <p:pic>
        <p:nvPicPr>
          <p:cNvPr id="14" name="Immagine 13" descr="Immagine che contiene testo, interni, attrezzatura&#10;&#10;Descrizione generata automaticamente">
            <a:extLst>
              <a:ext uri="{FF2B5EF4-FFF2-40B4-BE49-F238E27FC236}">
                <a16:creationId xmlns:a16="http://schemas.microsoft.com/office/drawing/2014/main" id="{1660E249-44C5-1547-3966-28AD4EFE9B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63652" y="2512958"/>
            <a:ext cx="3645776" cy="24305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80fab2c6f6_1_24"/>
          <p:cNvSpPr txBox="1"/>
          <p:nvPr/>
        </p:nvSpPr>
        <p:spPr>
          <a:xfrm>
            <a:off x="618658" y="1590646"/>
            <a:ext cx="4356087" cy="461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>
              <a:buClr>
                <a:schemeClr val="lt1"/>
              </a:buClr>
              <a:buSzPts val="1800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Vantaggi dell’ambiente spaziale (microgravità, radiazioni, ecc.) a pochi km di quota, con 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l’abbattimento</a:t>
            </a: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di:</a:t>
            </a:r>
          </a:p>
          <a:p>
            <a:pPr marL="4000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Costi (progettazione e lancio)</a:t>
            </a:r>
          </a:p>
          <a:p>
            <a:pPr marL="4000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Tempo tra contratto e lancio</a:t>
            </a:r>
          </a:p>
          <a:p>
            <a:pPr marL="4000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Space </a:t>
            </a:r>
            <a:r>
              <a:rPr lang="it-IT" sz="1800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debris</a:t>
            </a:r>
            <a:endParaRPr lang="it-IT" sz="1800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000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Emissioni inquinanti</a:t>
            </a:r>
          </a:p>
          <a:p>
            <a:pPr marL="114300" lvl="0">
              <a:buClr>
                <a:schemeClr val="lt1"/>
              </a:buClr>
              <a:buSzPts val="1800"/>
            </a:pPr>
            <a:endParaRPr lang="it-IT"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14300" lvl="0">
              <a:buClr>
                <a:schemeClr val="lt1"/>
              </a:buClr>
              <a:buSzPts val="1800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Applicazioni: </a:t>
            </a:r>
          </a:p>
          <a:p>
            <a:pPr marL="4000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Ricerche biomedicali</a:t>
            </a:r>
          </a:p>
          <a:p>
            <a:pPr marL="4000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di tecnologie satellitari (propulsione, sensori, docking, ecc.)</a:t>
            </a:r>
          </a:p>
          <a:p>
            <a:pPr marL="4000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Osservazione e mappatura terrestre</a:t>
            </a: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0005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Trasporto Point-to-Point di merci</a:t>
            </a:r>
          </a:p>
          <a:p>
            <a:pPr marL="40005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Militari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endParaRPr lang="it-IT" sz="1800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98;p2">
            <a:extLst>
              <a:ext uri="{FF2B5EF4-FFF2-40B4-BE49-F238E27FC236}">
                <a16:creationId xmlns:a16="http://schemas.microsoft.com/office/drawing/2014/main" id="{7DB4CB3E-1301-C99D-7758-1F5D06307C6D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9;p2">
            <a:extLst>
              <a:ext uri="{FF2B5EF4-FFF2-40B4-BE49-F238E27FC236}">
                <a16:creationId xmlns:a16="http://schemas.microsoft.com/office/drawing/2014/main" id="{DC3497D4-1AAA-E7AD-1BE9-1125F11CE0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0;p2">
            <a:extLst>
              <a:ext uri="{FF2B5EF4-FFF2-40B4-BE49-F238E27FC236}">
                <a16:creationId xmlns:a16="http://schemas.microsoft.com/office/drawing/2014/main" id="{D70985D0-7E75-7076-8E55-6E340ADD3A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1;p2">
            <a:extLst>
              <a:ext uri="{FF2B5EF4-FFF2-40B4-BE49-F238E27FC236}">
                <a16:creationId xmlns:a16="http://schemas.microsoft.com/office/drawing/2014/main" id="{B5DF32B4-33FA-D91C-9447-18190E4596E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04;p2">
            <a:extLst>
              <a:ext uri="{FF2B5EF4-FFF2-40B4-BE49-F238E27FC236}">
                <a16:creationId xmlns:a16="http://schemas.microsoft.com/office/drawing/2014/main" id="{A8180F2B-2584-440B-683D-1D715AE19924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BD0AF9E3-6C9F-3A4A-D3F5-96213F808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84" y="178108"/>
            <a:ext cx="3270250" cy="93202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E74B33B-D096-3638-5A15-02DD089F9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448" name="Google Shape;448;g180fab2c6f6_1_24"/>
          <p:cNvSpPr txBox="1"/>
          <p:nvPr/>
        </p:nvSpPr>
        <p:spPr>
          <a:xfrm>
            <a:off x="3317449" y="303683"/>
            <a:ext cx="5552637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Mercato </a:t>
            </a:r>
            <a:r>
              <a:rPr lang="en-US" sz="32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nel</a:t>
            </a:r>
            <a:r>
              <a:rPr lang="en-US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32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MicroG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Immagine 4" descr="Immagine che contiene testo, cielo notturno&#10;&#10;Descrizione generata automaticamente">
            <a:extLst>
              <a:ext uri="{FF2B5EF4-FFF2-40B4-BE49-F238E27FC236}">
                <a16:creationId xmlns:a16="http://schemas.microsoft.com/office/drawing/2014/main" id="{0E0D8319-6F84-6D5B-7A67-99C9FC515F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7802" y="1443194"/>
            <a:ext cx="3536850" cy="1985806"/>
          </a:xfrm>
          <a:prstGeom prst="rect">
            <a:avLst/>
          </a:prstGeom>
        </p:spPr>
      </p:pic>
      <p:pic>
        <p:nvPicPr>
          <p:cNvPr id="12" name="Immagine 11" descr="Immagine che contiene trasporto, satellite&#10;&#10;Descrizione generata automaticamente">
            <a:extLst>
              <a:ext uri="{FF2B5EF4-FFF2-40B4-BE49-F238E27FC236}">
                <a16:creationId xmlns:a16="http://schemas.microsoft.com/office/drawing/2014/main" id="{D5323BE2-BB6A-4441-6FB1-77D335433C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6377" y="3569324"/>
            <a:ext cx="3536850" cy="216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39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c4a49ef0f2_0_1"/>
          <p:cNvSpPr txBox="1">
            <a:spLocks noGrp="1"/>
          </p:cNvSpPr>
          <p:nvPr>
            <p:ph type="body" idx="1"/>
          </p:nvPr>
        </p:nvSpPr>
        <p:spPr>
          <a:xfrm>
            <a:off x="543699" y="1742667"/>
            <a:ext cx="4333101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>
              <a:lnSpc>
                <a:spcPct val="120000"/>
              </a:lnSpc>
              <a:buClr>
                <a:schemeClr val="bg1"/>
              </a:buClr>
              <a:buNone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Gli scenari di sviluppo sono:</a:t>
            </a:r>
          </a:p>
          <a:p>
            <a:pPr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Acquisizione di know-how e crescita strutturale</a:t>
            </a:r>
          </a:p>
          <a:p>
            <a:pPr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Lanciare a quote maggiori con tecnologie più efficienti</a:t>
            </a:r>
          </a:p>
          <a:p>
            <a:pPr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Sviluppo di tecnologie orbitali per la new </a:t>
            </a:r>
            <a:r>
              <a:rPr lang="it-IT" sz="1800" dirty="0" err="1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space</a:t>
            </a: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 economy (</a:t>
            </a:r>
            <a:r>
              <a:rPr lang="it-IT" sz="1800" dirty="0" err="1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deployer</a:t>
            </a: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, </a:t>
            </a:r>
            <a:r>
              <a:rPr lang="it-IT" sz="1800" dirty="0" err="1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refuel</a:t>
            </a: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, aviolancio..)</a:t>
            </a:r>
          </a:p>
          <a:p>
            <a:pPr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Contribuire a rafforzare il settore aerospaziale del Nord-Est</a:t>
            </a:r>
          </a:p>
        </p:txBody>
      </p:sp>
      <p:sp>
        <p:nvSpPr>
          <p:cNvPr id="2" name="Google Shape;98;p2">
            <a:extLst>
              <a:ext uri="{FF2B5EF4-FFF2-40B4-BE49-F238E27FC236}">
                <a16:creationId xmlns:a16="http://schemas.microsoft.com/office/drawing/2014/main" id="{8B9182C2-1D95-FF51-6BDB-17A2A424E21D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9;p2">
            <a:extLst>
              <a:ext uri="{FF2B5EF4-FFF2-40B4-BE49-F238E27FC236}">
                <a16:creationId xmlns:a16="http://schemas.microsoft.com/office/drawing/2014/main" id="{6204FF3D-BB3B-2E6E-DC8C-0DCE5560DE3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0;p2">
            <a:extLst>
              <a:ext uri="{FF2B5EF4-FFF2-40B4-BE49-F238E27FC236}">
                <a16:creationId xmlns:a16="http://schemas.microsoft.com/office/drawing/2014/main" id="{3A6B5A18-2BA4-F68A-B34B-828F17A669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1;p2">
            <a:extLst>
              <a:ext uri="{FF2B5EF4-FFF2-40B4-BE49-F238E27FC236}">
                <a16:creationId xmlns:a16="http://schemas.microsoft.com/office/drawing/2014/main" id="{FE329486-BF08-7020-53E2-D400BC4089A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4;p2">
            <a:extLst>
              <a:ext uri="{FF2B5EF4-FFF2-40B4-BE49-F238E27FC236}">
                <a16:creationId xmlns:a16="http://schemas.microsoft.com/office/drawing/2014/main" id="{94334C1F-4D2A-2B67-F6A8-4F9CB18CF504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CAA307D3-605C-F85A-1E7A-F622317F0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84" y="178108"/>
            <a:ext cx="3270250" cy="93202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B63E25F-60C4-8FCE-5ED5-8CC89422B1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9" name="Google Shape;462;g1c4a49ef0f2_0_164">
            <a:extLst>
              <a:ext uri="{FF2B5EF4-FFF2-40B4-BE49-F238E27FC236}">
                <a16:creationId xmlns:a16="http://schemas.microsoft.com/office/drawing/2014/main" id="{ACD88A11-6217-0AEB-3BF0-A9653348F6B9}"/>
              </a:ext>
            </a:extLst>
          </p:cNvPr>
          <p:cNvSpPr txBox="1"/>
          <p:nvPr/>
        </p:nvSpPr>
        <p:spPr>
          <a:xfrm>
            <a:off x="4103268" y="304931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it-IT" sz="32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cenari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CE12B64-51E4-FEA1-4D46-E399F062A6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7458" y="3931915"/>
            <a:ext cx="3022888" cy="169544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2197E7D-437D-FD74-491C-BB08E96877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327" t="11804" r="16907" b="25514"/>
          <a:stretch/>
        </p:blipFill>
        <p:spPr>
          <a:xfrm>
            <a:off x="8427458" y="1707609"/>
            <a:ext cx="3022888" cy="1883575"/>
          </a:xfrm>
          <a:prstGeom prst="rect">
            <a:avLst/>
          </a:prstGeom>
        </p:spPr>
      </p:pic>
      <p:pic>
        <p:nvPicPr>
          <p:cNvPr id="23" name="Immagine 22" descr="Immagine che contiene testo, esterni, trasporto, razzo&#10;&#10;Descrizione generata automaticamente">
            <a:extLst>
              <a:ext uri="{FF2B5EF4-FFF2-40B4-BE49-F238E27FC236}">
                <a16:creationId xmlns:a16="http://schemas.microsoft.com/office/drawing/2014/main" id="{83CEE048-4B7C-1B85-5AE3-628D2004DC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8693" y="1699925"/>
            <a:ext cx="2695575" cy="392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43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"/>
          <p:cNvSpPr/>
          <p:nvPr/>
        </p:nvSpPr>
        <p:spPr>
          <a:xfrm>
            <a:off x="-2" y="4765"/>
            <a:ext cx="12192000" cy="1275000"/>
          </a:xfrm>
          <a:prstGeom prst="rect">
            <a:avLst/>
          </a:prstGeom>
          <a:gradFill>
            <a:gsLst>
              <a:gs pos="0">
                <a:srgbClr val="000000"/>
              </a:gs>
              <a:gs pos="69000">
                <a:srgbClr val="000000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DEE6F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p27" descr="Elemento grafico 5"/>
          <p:cNvPicPr preferRelativeResize="0"/>
          <p:nvPr/>
        </p:nvPicPr>
        <p:blipFill rotWithShape="1">
          <a:blip r:embed="rId3">
            <a:alphaModFix/>
          </a:blip>
          <a:srcRect r="76568"/>
          <a:stretch/>
        </p:blipFill>
        <p:spPr>
          <a:xfrm>
            <a:off x="10073346" y="83294"/>
            <a:ext cx="576835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7" descr="Elemento grafico 6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8" y="560794"/>
            <a:ext cx="1670184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7" descr="Elemento grafico 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029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27"/>
          <p:cNvCxnSpPr/>
          <p:nvPr/>
        </p:nvCxnSpPr>
        <p:spPr>
          <a:xfrm>
            <a:off x="-2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41" name="Google Shape;341;p27"/>
          <p:cNvCxnSpPr/>
          <p:nvPr/>
        </p:nvCxnSpPr>
        <p:spPr>
          <a:xfrm>
            <a:off x="-2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43" name="Google Shape;343;p27"/>
          <p:cNvSpPr txBox="1"/>
          <p:nvPr/>
        </p:nvSpPr>
        <p:spPr>
          <a:xfrm>
            <a:off x="4504198" y="337265"/>
            <a:ext cx="3179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lang="en-US" sz="32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Analisi</a:t>
            </a:r>
            <a:r>
              <a:rPr lang="en-US" sz="32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dei</a:t>
            </a:r>
            <a:r>
              <a:rPr lang="en-US" sz="32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costi</a:t>
            </a:r>
            <a:endParaRPr sz="32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4" name="Google Shape;344;p27"/>
          <p:cNvSpPr txBox="1"/>
          <p:nvPr/>
        </p:nvSpPr>
        <p:spPr>
          <a:xfrm>
            <a:off x="-5427" y="1549468"/>
            <a:ext cx="805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5" name="Google Shape;345;p27"/>
          <p:cNvSpPr txBox="1"/>
          <p:nvPr/>
        </p:nvSpPr>
        <p:spPr>
          <a:xfrm>
            <a:off x="928784" y="2153702"/>
            <a:ext cx="4169687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Spese</a:t>
            </a:r>
            <a:r>
              <a:rPr lang="en-US" sz="20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2022: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SFR I: 5137,68€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Test: 5889,78€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Attrezzature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2698,51€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TOTALE: 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€</a:t>
            </a:r>
            <a:r>
              <a:rPr lang="it-IT" sz="1800" b="1" i="0" u="sng" strike="noStrike" dirty="0">
                <a:solidFill>
                  <a:schemeClr val="bg1"/>
                </a:solidFill>
                <a:effectLst/>
                <a:latin typeface="Helvetica Neue" panose="020B0604020202020204" charset="0"/>
              </a:rPr>
              <a:t>13.889,97</a:t>
            </a:r>
            <a:r>
              <a:rPr lang="it-IT" sz="1800" b="1" u="sng" dirty="0">
                <a:solidFill>
                  <a:schemeClr val="bg1"/>
                </a:solidFill>
              </a:rPr>
              <a:t> €</a:t>
            </a:r>
            <a:endParaRPr lang="it-IT" sz="18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it-IT" sz="20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4E0E2627-A645-0FC9-ABD4-DA46C61C1D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9236344"/>
              </p:ext>
            </p:extLst>
          </p:nvPr>
        </p:nvGraphicFramePr>
        <p:xfrm>
          <a:off x="4504197" y="1254765"/>
          <a:ext cx="7087153" cy="4862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" name="Immagine 2">
            <a:extLst>
              <a:ext uri="{FF2B5EF4-FFF2-40B4-BE49-F238E27FC236}">
                <a16:creationId xmlns:a16="http://schemas.microsoft.com/office/drawing/2014/main" id="{C52841A8-9715-AA2B-71D2-B78B261B7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1A91730-106B-4A25-E9F7-43DA5E80D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"/>
          <p:cNvSpPr/>
          <p:nvPr/>
        </p:nvSpPr>
        <p:spPr>
          <a:xfrm>
            <a:off x="-2" y="4765"/>
            <a:ext cx="12192000" cy="1275000"/>
          </a:xfrm>
          <a:prstGeom prst="rect">
            <a:avLst/>
          </a:prstGeom>
          <a:gradFill>
            <a:gsLst>
              <a:gs pos="0">
                <a:srgbClr val="000000"/>
              </a:gs>
              <a:gs pos="69000">
                <a:srgbClr val="000000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DEE6F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p27" descr="Elemento grafico 5"/>
          <p:cNvPicPr preferRelativeResize="0"/>
          <p:nvPr/>
        </p:nvPicPr>
        <p:blipFill rotWithShape="1">
          <a:blip r:embed="rId3">
            <a:alphaModFix/>
          </a:blip>
          <a:srcRect r="76568"/>
          <a:stretch/>
        </p:blipFill>
        <p:spPr>
          <a:xfrm>
            <a:off x="10073346" y="83294"/>
            <a:ext cx="576835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7" descr="Elemento grafico 6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8" y="560794"/>
            <a:ext cx="1670184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7" descr="Elemento grafico 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757" y="6093867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27"/>
          <p:cNvCxnSpPr/>
          <p:nvPr/>
        </p:nvCxnSpPr>
        <p:spPr>
          <a:xfrm>
            <a:off x="-2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41" name="Google Shape;341;p27"/>
          <p:cNvCxnSpPr/>
          <p:nvPr/>
        </p:nvCxnSpPr>
        <p:spPr>
          <a:xfrm>
            <a:off x="-2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43" name="Google Shape;343;p27"/>
          <p:cNvSpPr txBox="1"/>
          <p:nvPr/>
        </p:nvSpPr>
        <p:spPr>
          <a:xfrm>
            <a:off x="4504198" y="337265"/>
            <a:ext cx="3179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lang="en-US" sz="32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Analisi</a:t>
            </a:r>
            <a:r>
              <a:rPr lang="en-US" sz="32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dei</a:t>
            </a:r>
            <a:r>
              <a:rPr lang="en-US" sz="32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costi</a:t>
            </a:r>
            <a:endParaRPr sz="32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4" name="Google Shape;344;p27"/>
          <p:cNvSpPr txBox="1"/>
          <p:nvPr/>
        </p:nvSpPr>
        <p:spPr>
          <a:xfrm>
            <a:off x="312358" y="1491404"/>
            <a:ext cx="805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5" name="Google Shape;345;p27"/>
          <p:cNvSpPr txBox="1"/>
          <p:nvPr/>
        </p:nvSpPr>
        <p:spPr>
          <a:xfrm>
            <a:off x="522423" y="1273852"/>
            <a:ext cx="5943013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Spese previste per 2023: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4E0E2627-A645-0FC9-ABD4-DA46C61C1D5A}"/>
              </a:ext>
            </a:extLst>
          </p:cNvPr>
          <p:cNvGraphicFramePr>
            <a:graphicFrameLocks/>
          </p:cNvGraphicFramePr>
          <p:nvPr/>
        </p:nvGraphicFramePr>
        <p:xfrm>
          <a:off x="4338958" y="1279765"/>
          <a:ext cx="6152872" cy="3759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B238FD5B-C200-C27B-287D-B13929EBA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9573"/>
              </p:ext>
            </p:extLst>
          </p:nvPr>
        </p:nvGraphicFramePr>
        <p:xfrm>
          <a:off x="1959898" y="1966518"/>
          <a:ext cx="8267700" cy="3874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5900">
                  <a:extLst>
                    <a:ext uri="{9D8B030D-6E8A-4147-A177-3AD203B41FA5}">
                      <a16:colId xmlns:a16="http://schemas.microsoft.com/office/drawing/2014/main" val="2662390652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2886439635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1595605825"/>
                    </a:ext>
                  </a:extLst>
                </a:gridCol>
              </a:tblGrid>
              <a:tr h="358568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Sistema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Componenti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Costo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475054"/>
                  </a:ext>
                </a:extLst>
              </a:tr>
              <a:tr h="504052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Rampa di lancio</a:t>
                      </a:r>
                    </a:p>
                  </a:txBody>
                  <a:tcPr marL="22860" marR="22860" marT="15240" marB="1524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Profilati, tubi, </a:t>
                      </a:r>
                      <a:r>
                        <a:rPr lang="it-IT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attacchi,lavorazioni</a:t>
                      </a:r>
                      <a:endParaRPr lang="it-IT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2860" marR="22860" marT="15240" marB="1524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€ 2.000,00</a:t>
                      </a:r>
                    </a:p>
                  </a:txBody>
                  <a:tcPr marL="22860" marR="22860" marT="15240" marB="1524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710932"/>
                  </a:ext>
                </a:extLst>
              </a:tr>
              <a:tr h="974501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SFR I</a:t>
                      </a:r>
                    </a:p>
                  </a:txBody>
                  <a:tcPr marL="22860" marR="22860" marT="15240" marB="1524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Componenti da volo (Camera di combustione,</a:t>
                      </a:r>
                    </a:p>
                    <a:p>
                      <a:pPr algn="ctr" rtl="0" fontAlgn="ctr"/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serbatoio, valvola di volo, strutture)</a:t>
                      </a:r>
                    </a:p>
                  </a:txBody>
                  <a:tcPr marL="22860" marR="22860" marT="15240" marB="1524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€ 7.500,00</a:t>
                      </a:r>
                    </a:p>
                  </a:txBody>
                  <a:tcPr marL="22860" marR="22860" marT="15240" marB="1524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159893"/>
                  </a:ext>
                </a:extLst>
              </a:tr>
              <a:tr h="5040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Elettronica/Ground station/Control room</a:t>
                      </a:r>
                    </a:p>
                  </a:txBody>
                  <a:tcPr marL="22860" marR="22860" marT="15240" marB="1524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Monitor, lavorazioni su PCB, cablaggi, sensori</a:t>
                      </a:r>
                    </a:p>
                  </a:txBody>
                  <a:tcPr marL="22860" marR="22860" marT="15240" marB="1524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€ 10.000,00</a:t>
                      </a:r>
                    </a:p>
                  </a:txBody>
                  <a:tcPr marL="22860" marR="22860" marT="15240" marB="1524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570016"/>
                  </a:ext>
                </a:extLst>
              </a:tr>
              <a:tr h="504052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Test</a:t>
                      </a:r>
                    </a:p>
                  </a:txBody>
                  <a:tcPr marL="22860" marR="22860" marT="15240" marB="1524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Componenti da test (CC, valvola, serbatoio)</a:t>
                      </a:r>
                    </a:p>
                  </a:txBody>
                  <a:tcPr marL="22860" marR="22860" marT="15240" marB="1524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€ 14.000,00</a:t>
                      </a:r>
                    </a:p>
                  </a:txBody>
                  <a:tcPr marL="22860" marR="22860" marT="15240" marB="1524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284833"/>
                  </a:ext>
                </a:extLst>
              </a:tr>
              <a:tr h="358568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Attrezzatura (fluidica, utensileria)</a:t>
                      </a:r>
                    </a:p>
                  </a:txBody>
                  <a:tcPr marL="22860" marR="22860" marT="15240" marB="1524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dirty="0" err="1">
                          <a:solidFill>
                            <a:schemeClr val="bg1"/>
                          </a:solidFill>
                          <a:effectLst/>
                        </a:rPr>
                        <a:t>Rugosimetro</a:t>
                      </a:r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, saldatrice MIG, protezioni, tecnologie per prototipazione rapida</a:t>
                      </a:r>
                    </a:p>
                  </a:txBody>
                  <a:tcPr marL="22860" marR="22860" marT="15240" marB="1524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€16.600,00</a:t>
                      </a:r>
                    </a:p>
                  </a:txBody>
                  <a:tcPr marL="22860" marR="22860" marT="15240" marB="1524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209819"/>
                  </a:ext>
                </a:extLst>
              </a:tr>
              <a:tr h="358568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Tot</a:t>
                      </a:r>
                    </a:p>
                  </a:txBody>
                  <a:tcPr marL="22860" marR="22860" marT="15240" marB="1524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it-IT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2860" marR="22860" marT="15240" marB="1524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€50.1000,00</a:t>
                      </a:r>
                    </a:p>
                  </a:txBody>
                  <a:tcPr marL="22860" marR="22860" marT="15240" marB="1524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2911109"/>
                  </a:ext>
                </a:extLst>
              </a:tr>
            </a:tbl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3C099016-31B8-9D8E-12B9-A1F3FB667C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A2D5448-F5E5-7C5C-AC37-729127858E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98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c4a49ef0f2_0_12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Cosa possiamo offrire?</a:t>
            </a:r>
          </a:p>
        </p:txBody>
      </p:sp>
      <p:pic>
        <p:nvPicPr>
          <p:cNvPr id="481" name="Google Shape;481;g1c4a49ef0f2_0_12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1c4a49ef0f2_0_12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1c4a49ef0f2_0_12"/>
          <p:cNvSpPr txBox="1">
            <a:spLocks noGrp="1"/>
          </p:cNvSpPr>
          <p:nvPr>
            <p:ph type="body" idx="1"/>
          </p:nvPr>
        </p:nvSpPr>
        <p:spPr>
          <a:xfrm>
            <a:off x="0" y="1337111"/>
            <a:ext cx="6411997" cy="4642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Pubblicità sui social e sito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Eventi pubblici con studenti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Possibilità di collegamento con realtà nazionali ed internazionali relative allo spazio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Logo su SFR I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Corsia preferenziale per assunzione</a:t>
            </a:r>
          </a:p>
          <a:p>
            <a:pPr marL="285750" indent="-285750">
              <a:spcBef>
                <a:spcPts val="0"/>
              </a:spcBef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>
              <a:spcBef>
                <a:spcPts val="0"/>
              </a:spcBef>
            </a:pP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5" name="Google Shape;485;g1c4a49ef0f2_0_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535" y="6081379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g1c4a49ef0f2_0_12"/>
          <p:cNvCxnSpPr/>
          <p:nvPr/>
        </p:nvCxnSpPr>
        <p:spPr>
          <a:xfrm>
            <a:off x="-1" y="5995978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4CD76EC1-F906-5988-BE4D-DBC09F60A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98935" y="1360539"/>
            <a:ext cx="441060" cy="44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Linkedin-logo-1-550×550-300×300">
            <a:extLst>
              <a:ext uri="{FF2B5EF4-FFF2-40B4-BE49-F238E27FC236}">
                <a16:creationId xmlns:a16="http://schemas.microsoft.com/office/drawing/2014/main" id="{72AC2970-87D5-DBE5-76E6-BBA99D174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379" y="1782252"/>
            <a:ext cx="582166" cy="58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egnaposto contenuto 14" descr="Immagine che contiene esterni, persona, terra, gruppo">
            <a:extLst>
              <a:ext uri="{FF2B5EF4-FFF2-40B4-BE49-F238E27FC236}">
                <a16:creationId xmlns:a16="http://schemas.microsoft.com/office/drawing/2014/main" id="{AD8D25DC-E2C2-329D-7162-45376A40974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3" t="16619" r="21779" b="14927"/>
          <a:stretch/>
        </p:blipFill>
        <p:spPr>
          <a:xfrm>
            <a:off x="179784" y="3918316"/>
            <a:ext cx="2240903" cy="19405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54C2A52-9255-A5B1-EDDB-205697EEBC42}"/>
              </a:ext>
            </a:extLst>
          </p:cNvPr>
          <p:cNvSpPr txBox="1"/>
          <p:nvPr/>
        </p:nvSpPr>
        <p:spPr>
          <a:xfrm>
            <a:off x="5252884" y="1690085"/>
            <a:ext cx="6489290" cy="561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b="1" i="0" u="none" strike="noStrike" baseline="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 </a:t>
            </a:r>
            <a:r>
              <a:rPr lang="it-IT" sz="1800" b="1" i="0" u="none" strike="noStrike" baseline="0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Student</a:t>
            </a:r>
            <a:r>
              <a:rPr lang="it-IT" sz="1800" b="1" i="0" u="none" strike="noStrike" baseline="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Project</a:t>
            </a:r>
            <a:endParaRPr lang="it-IT" sz="18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Immagine 12" descr="Immagine che contiene persona, posando, vecchio, folla&#10;&#10;Descrizione generata automaticamente">
            <a:extLst>
              <a:ext uri="{FF2B5EF4-FFF2-40B4-BE49-F238E27FC236}">
                <a16:creationId xmlns:a16="http://schemas.microsoft.com/office/drawing/2014/main" id="{68AB55A3-0F1A-96D2-BD92-19914BEEB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4149" y="4154451"/>
            <a:ext cx="3276775" cy="161895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38B9372-2567-CB7C-8B50-67DF7BCBC3ED}"/>
              </a:ext>
            </a:extLst>
          </p:cNvPr>
          <p:cNvSpPr txBox="1"/>
          <p:nvPr/>
        </p:nvSpPr>
        <p:spPr>
          <a:xfrm>
            <a:off x="6962490" y="1218456"/>
            <a:ext cx="6120580" cy="561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b="1" i="0" u="none" strike="noStrike" baseline="0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thrust.team</a:t>
            </a:r>
            <a:endParaRPr lang="it-IT" sz="18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13E0B38-B995-03A8-0BE5-9F2DEE2D13B3}"/>
              </a:ext>
            </a:extLst>
          </p:cNvPr>
          <p:cNvSpPr txBox="1"/>
          <p:nvPr/>
        </p:nvSpPr>
        <p:spPr>
          <a:xfrm>
            <a:off x="6826545" y="2408469"/>
            <a:ext cx="3341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 dirty="0">
                <a:solidFill>
                  <a:schemeClr val="bg1"/>
                </a:solidFill>
              </a:rPr>
              <a:t>https://thrust-team.it</a:t>
            </a:r>
            <a:r>
              <a:rPr lang="it-IT" dirty="0"/>
              <a:t>/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42A502FE-D4C8-E285-542D-35CBC0D470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2891" y="3295511"/>
            <a:ext cx="5296083" cy="2216965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7F0462BE-F7B2-8CCC-C244-5D4BC4C050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2537" y="2624242"/>
            <a:ext cx="1809460" cy="138536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B5699FF-9F9D-B716-EDDB-9B6E904CFE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7885F74-4FE4-3B2F-C66C-A9E3EEE18C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3180E08-53EE-D4AA-6421-8205F7242F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0" y="2364418"/>
            <a:ext cx="806599" cy="45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91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c4a49ef0f2_0_36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Introduzione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g1c4a49ef0f2_0_36"/>
          <p:cNvSpPr txBox="1"/>
          <p:nvPr/>
        </p:nvSpPr>
        <p:spPr>
          <a:xfrm>
            <a:off x="317075" y="3076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c4a49ef0f2_0_36"/>
          <p:cNvSpPr txBox="1"/>
          <p:nvPr/>
        </p:nvSpPr>
        <p:spPr>
          <a:xfrm>
            <a:off x="524649" y="1836090"/>
            <a:ext cx="61416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FFFFF"/>
                </a:solidFill>
                <a:latin typeface="Helvetica Neue" panose="020B0604020202020204" charset="0"/>
              </a:rPr>
              <a:t>THRUST 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è un progetto studentesco</a:t>
            </a:r>
            <a:r>
              <a:rPr lang="it-IT" sz="1800" b="1" dirty="0">
                <a:solidFill>
                  <a:srgbClr val="FFFFFF"/>
                </a:solidFill>
                <a:latin typeface="Helvetica Neue" panose="020B0604020202020204" charset="0"/>
              </a:rPr>
              <a:t> dell’Università di Padova 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nato per: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Progettare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Assemblare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Testare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Lanciare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un sounding rocket a </a:t>
            </a:r>
            <a:r>
              <a:rPr lang="it-IT" sz="1800" b="1" dirty="0">
                <a:solidFill>
                  <a:srgbClr val="FFFFFF"/>
                </a:solidFill>
                <a:latin typeface="Helvetica Neue" panose="020B0604020202020204" charset="0"/>
              </a:rPr>
              <a:t>propulsione ibrida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E con esso tutti i sistemi associati: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Ground Station</a:t>
            </a:r>
            <a:endParaRPr sz="1800" dirty="0">
              <a:solidFill>
                <a:schemeClr val="lt1"/>
              </a:solidFill>
              <a:latin typeface="Helvetica Ne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Rampa di lancio</a:t>
            </a:r>
            <a:endParaRPr sz="1800" dirty="0">
              <a:solidFill>
                <a:schemeClr val="lt1"/>
              </a:solidFill>
              <a:latin typeface="Helvetica Ne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T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est Facilities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</p:txBody>
      </p:sp>
      <p:sp>
        <p:nvSpPr>
          <p:cNvPr id="2" name="Google Shape;98;p2">
            <a:extLst>
              <a:ext uri="{FF2B5EF4-FFF2-40B4-BE49-F238E27FC236}">
                <a16:creationId xmlns:a16="http://schemas.microsoft.com/office/drawing/2014/main" id="{10372CAB-2921-138C-F895-D782F1C97B88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99;p2">
            <a:extLst>
              <a:ext uri="{FF2B5EF4-FFF2-40B4-BE49-F238E27FC236}">
                <a16:creationId xmlns:a16="http://schemas.microsoft.com/office/drawing/2014/main" id="{5738BE1F-EEF4-40FA-39E4-7D54B33C08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0;p2">
            <a:extLst>
              <a:ext uri="{FF2B5EF4-FFF2-40B4-BE49-F238E27FC236}">
                <a16:creationId xmlns:a16="http://schemas.microsoft.com/office/drawing/2014/main" id="{9F6E1B79-87A5-8FA8-BE5F-0AA10BE3B0E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1;p2">
            <a:extLst>
              <a:ext uri="{FF2B5EF4-FFF2-40B4-BE49-F238E27FC236}">
                <a16:creationId xmlns:a16="http://schemas.microsoft.com/office/drawing/2014/main" id="{1D336A2D-F083-4C53-49C5-26B09171CA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104;p2">
            <a:extLst>
              <a:ext uri="{FF2B5EF4-FFF2-40B4-BE49-F238E27FC236}">
                <a16:creationId xmlns:a16="http://schemas.microsoft.com/office/drawing/2014/main" id="{5A35718C-A921-DDF3-D4EE-8E88621DA2B8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E376772A-4C48-20E4-1EA6-E1B185BFA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BB8BAAC-6565-CAF1-66CA-5CC5699AD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10" name="Google Shape;106;p2">
            <a:extLst>
              <a:ext uri="{FF2B5EF4-FFF2-40B4-BE49-F238E27FC236}">
                <a16:creationId xmlns:a16="http://schemas.microsoft.com/office/drawing/2014/main" id="{125F22F0-A45A-1823-20D3-3E959F29DEF1}"/>
              </a:ext>
            </a:extLst>
          </p:cNvPr>
          <p:cNvSpPr txBox="1"/>
          <p:nvPr/>
        </p:nvSpPr>
        <p:spPr>
          <a:xfrm>
            <a:off x="4103268" y="304931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Introduzione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Immagine 11" descr="Immagine che contiene testo, persona, posando, inpiedi">
            <a:extLst>
              <a:ext uri="{FF2B5EF4-FFF2-40B4-BE49-F238E27FC236}">
                <a16:creationId xmlns:a16="http://schemas.microsoft.com/office/drawing/2014/main" id="{1EC338CD-0BEE-353D-FFAD-C45887938F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03" t="5320" r="4470" b="7392"/>
          <a:stretch/>
        </p:blipFill>
        <p:spPr>
          <a:xfrm>
            <a:off x="6812221" y="1998261"/>
            <a:ext cx="4765977" cy="350862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c4a49ef0f2_0_23"/>
          <p:cNvSpPr txBox="1">
            <a:spLocks noGrp="1"/>
          </p:cNvSpPr>
          <p:nvPr>
            <p:ph type="body" idx="1"/>
          </p:nvPr>
        </p:nvSpPr>
        <p:spPr>
          <a:xfrm>
            <a:off x="854403" y="3170883"/>
            <a:ext cx="10478729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it-IT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«TO </a:t>
            </a:r>
            <a:r>
              <a:rPr lang="it-IT" sz="35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THRUST</a:t>
            </a:r>
            <a:r>
              <a:rPr lang="it-IT" sz="32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LIMITS, EVEN HIGHER»</a:t>
            </a:r>
            <a:endParaRPr b="1" i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98;p2">
            <a:extLst>
              <a:ext uri="{FF2B5EF4-FFF2-40B4-BE49-F238E27FC236}">
                <a16:creationId xmlns:a16="http://schemas.microsoft.com/office/drawing/2014/main" id="{42EE1157-E2A7-C625-48C8-5EB5E354EEC7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9;p2">
            <a:extLst>
              <a:ext uri="{FF2B5EF4-FFF2-40B4-BE49-F238E27FC236}">
                <a16:creationId xmlns:a16="http://schemas.microsoft.com/office/drawing/2014/main" id="{00038443-575E-8ED0-62D6-B7734AD6D1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0;p2">
            <a:extLst>
              <a:ext uri="{FF2B5EF4-FFF2-40B4-BE49-F238E27FC236}">
                <a16:creationId xmlns:a16="http://schemas.microsoft.com/office/drawing/2014/main" id="{E48C206F-FA6D-68B0-2FD1-D64F29A8E3A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1;p2">
            <a:extLst>
              <a:ext uri="{FF2B5EF4-FFF2-40B4-BE49-F238E27FC236}">
                <a16:creationId xmlns:a16="http://schemas.microsoft.com/office/drawing/2014/main" id="{EC61468F-1103-A953-2667-55D07B4A5DF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4;p2">
            <a:extLst>
              <a:ext uri="{FF2B5EF4-FFF2-40B4-BE49-F238E27FC236}">
                <a16:creationId xmlns:a16="http://schemas.microsoft.com/office/drawing/2014/main" id="{6C2F6102-76B2-36A7-0B74-2848F3F5D9B8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2254BFB0-2010-45CE-FCC0-2D1AE86CF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84" y="178108"/>
            <a:ext cx="3270250" cy="93202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4E4999A-FAFA-6B23-AEE4-4414FC470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"/>
          <p:cNvSpPr txBox="1">
            <a:spLocks noGrp="1"/>
          </p:cNvSpPr>
          <p:nvPr>
            <p:ph type="body" idx="1"/>
          </p:nvPr>
        </p:nvSpPr>
        <p:spPr>
          <a:xfrm>
            <a:off x="672475" y="157786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it-IT" sz="4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endParaRPr sz="4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98;p2">
            <a:extLst>
              <a:ext uri="{FF2B5EF4-FFF2-40B4-BE49-F238E27FC236}">
                <a16:creationId xmlns:a16="http://schemas.microsoft.com/office/drawing/2014/main" id="{487F6E7A-26A3-2F16-11E6-7D9E9D91AA2A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9;p2">
            <a:extLst>
              <a:ext uri="{FF2B5EF4-FFF2-40B4-BE49-F238E27FC236}">
                <a16:creationId xmlns:a16="http://schemas.microsoft.com/office/drawing/2014/main" id="{FD5C2A70-E595-1715-C27D-54B875AE7E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0;p2">
            <a:extLst>
              <a:ext uri="{FF2B5EF4-FFF2-40B4-BE49-F238E27FC236}">
                <a16:creationId xmlns:a16="http://schemas.microsoft.com/office/drawing/2014/main" id="{791B9DB2-D02C-10CF-9897-FE6730A07B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1;p2">
            <a:extLst>
              <a:ext uri="{FF2B5EF4-FFF2-40B4-BE49-F238E27FC236}">
                <a16:creationId xmlns:a16="http://schemas.microsoft.com/office/drawing/2014/main" id="{1644EA93-165A-4732-FD0D-6696DD7C82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4;p2">
            <a:extLst>
              <a:ext uri="{FF2B5EF4-FFF2-40B4-BE49-F238E27FC236}">
                <a16:creationId xmlns:a16="http://schemas.microsoft.com/office/drawing/2014/main" id="{D7BB7B04-CA93-0886-4327-27C4C7F8788A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C5D3484B-4DF1-2A92-5F8F-E854FA00B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84" y="178108"/>
            <a:ext cx="3270250" cy="93202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850CCAD-1BF5-782A-97D9-84B67E434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"/>
          <p:cNvSpPr/>
          <p:nvPr/>
        </p:nvSpPr>
        <p:spPr>
          <a:xfrm>
            <a:off x="-2" y="4765"/>
            <a:ext cx="12192003" cy="1275128"/>
          </a:xfrm>
          <a:prstGeom prst="rect">
            <a:avLst/>
          </a:prstGeom>
          <a:gradFill>
            <a:gsLst>
              <a:gs pos="0">
                <a:srgbClr val="000000"/>
              </a:gs>
              <a:gs pos="69000">
                <a:srgbClr val="000000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DEE6F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23" descr="Elemento grafico 5"/>
          <p:cNvPicPr preferRelativeResize="0"/>
          <p:nvPr/>
        </p:nvPicPr>
        <p:blipFill rotWithShape="1">
          <a:blip r:embed="rId3">
            <a:alphaModFix/>
          </a:blip>
          <a:srcRect r="76568"/>
          <a:stretch/>
        </p:blipFill>
        <p:spPr>
          <a:xfrm>
            <a:off x="10073346" y="83294"/>
            <a:ext cx="576835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3" descr="Elemento grafico 6"/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521818" y="560794"/>
            <a:ext cx="1670183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3" descr="Elemento grafico 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23"/>
          <p:cNvCxnSpPr/>
          <p:nvPr/>
        </p:nvCxnSpPr>
        <p:spPr>
          <a:xfrm>
            <a:off x="-2" y="6046237"/>
            <a:ext cx="12187540" cy="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7" name="Google Shape;267;p23"/>
          <p:cNvCxnSpPr/>
          <p:nvPr/>
        </p:nvCxnSpPr>
        <p:spPr>
          <a:xfrm>
            <a:off x="-2" y="6040323"/>
            <a:ext cx="12187540" cy="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9" name="Google Shape;269;p23"/>
          <p:cNvSpPr txBox="1"/>
          <p:nvPr/>
        </p:nvSpPr>
        <p:spPr>
          <a:xfrm>
            <a:off x="4456622" y="349941"/>
            <a:ext cx="3274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23"/>
          <p:cNvSpPr txBox="1"/>
          <p:nvPr/>
        </p:nvSpPr>
        <p:spPr>
          <a:xfrm>
            <a:off x="312358" y="1491404"/>
            <a:ext cx="8053166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" name="Google Shape;271;p23"/>
          <p:cNvSpPr txBox="1"/>
          <p:nvPr/>
        </p:nvSpPr>
        <p:spPr>
          <a:xfrm>
            <a:off x="159325" y="1491400"/>
            <a:ext cx="69525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THRUST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nasce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nel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2020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dall’idea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 5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ingegneria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aerospaziale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affascinati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progetti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spaziali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8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oggi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60 </a:t>
            </a:r>
            <a:r>
              <a:rPr lang="en-US" sz="1800" b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partecipanti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da 4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dipartimenti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sz="18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Dipartimento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ingegneria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industriale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DII</a:t>
            </a:r>
            <a:endParaRPr sz="18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Dipartimento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ingegneria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dell’informazione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DEI</a:t>
            </a:r>
            <a:endParaRPr sz="18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Dipartimento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scienze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economiche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aziendali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DSEA</a:t>
            </a:r>
            <a:endParaRPr sz="18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Dipartimento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tecnica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gestione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sistemi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industriali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DTG.</a:t>
            </a:r>
            <a:endParaRPr sz="18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" name="Google Shape;272;p23"/>
          <p:cNvSpPr txBox="1"/>
          <p:nvPr/>
        </p:nvSpPr>
        <p:spPr>
          <a:xfrm>
            <a:off x="159325" y="4045400"/>
            <a:ext cx="6757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Questo dimostra il carattere trasversale del progetto.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Oltre agli obiettivi tecnici infatti  THRUST concentra molte delle proprie energie nella crescita dei membri sotto il profilo ingegneristico.</a:t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3" name="Google Shape;27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9175" y="1880850"/>
            <a:ext cx="4677725" cy="30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7098EF9-8D2E-D07C-AD8B-CABAB501F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87D01B27-7910-5069-64DD-63A7407F91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c4a49ef0f2_0_48"/>
          <p:cNvSpPr txBox="1"/>
          <p:nvPr/>
        </p:nvSpPr>
        <p:spPr>
          <a:xfrm>
            <a:off x="3938240" y="34119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SFR I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g1c4a49ef0f2_0_48"/>
          <p:cNvSpPr txBox="1"/>
          <p:nvPr/>
        </p:nvSpPr>
        <p:spPr>
          <a:xfrm>
            <a:off x="556998" y="1719289"/>
            <a:ext cx="4765851" cy="4052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FFFFF"/>
                </a:solidFill>
                <a:latin typeface="Helvetica Neue" panose="020B0604020202020204" charset="0"/>
              </a:rPr>
              <a:t>SFR I 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è la prima tecnologia realizzata da THRUST.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Un razzo di classe M progettato per portare 3 </a:t>
            </a:r>
            <a:r>
              <a:rPr lang="it-IT" sz="1800" i="1" dirty="0" err="1">
                <a:solidFill>
                  <a:srgbClr val="FFFFFF"/>
                </a:solidFill>
                <a:latin typeface="Helvetica Neue" panose="020B0604020202020204" charset="0"/>
              </a:rPr>
              <a:t>Cansat</a:t>
            </a:r>
            <a:r>
              <a:rPr lang="it-IT" sz="1800" i="1" dirty="0">
                <a:solidFill>
                  <a:srgbClr val="FFFFFF"/>
                </a:solidFill>
                <a:latin typeface="Helvetica Neue" panose="020B0604020202020204" charset="0"/>
              </a:rPr>
              <a:t> 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ad una quota di 3 km: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Lunghezza = 2.70 m</a:t>
            </a:r>
            <a:endParaRPr sz="1800" dirty="0">
              <a:solidFill>
                <a:schemeClr val="lt1"/>
              </a:solidFill>
              <a:latin typeface="Helvetica Neue" panose="020B0604020202020204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Diametro = 150 mm</a:t>
            </a:r>
            <a:endParaRPr sz="1800" dirty="0">
              <a:solidFill>
                <a:schemeClr val="lt1"/>
              </a:solidFill>
              <a:latin typeface="Helvetica Neue" panose="020B0604020202020204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-IT" sz="1800" dirty="0" err="1">
                <a:solidFill>
                  <a:schemeClr val="lt1"/>
                </a:solidFill>
                <a:latin typeface="Helvetica Neue" panose="020B0604020202020204" charset="0"/>
              </a:rPr>
              <a:t>I</a:t>
            </a:r>
            <a:r>
              <a:rPr lang="it-IT" sz="2000" baseline="-25000" dirty="0" err="1">
                <a:solidFill>
                  <a:schemeClr val="lt1"/>
                </a:solidFill>
                <a:latin typeface="Helvetica Neue" panose="020B0604020202020204" charset="0"/>
              </a:rPr>
              <a:t>sp,vac</a:t>
            </a:r>
            <a:r>
              <a:rPr lang="it-IT" sz="2000" baseline="-25000" dirty="0">
                <a:solidFill>
                  <a:schemeClr val="lt1"/>
                </a:solidFill>
                <a:latin typeface="Helvetica Neue" panose="020B0604020202020204" charset="0"/>
              </a:rPr>
              <a:t> </a:t>
            </a: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= 241 s</a:t>
            </a:r>
            <a:endParaRPr sz="1800" dirty="0">
              <a:solidFill>
                <a:schemeClr val="lt1"/>
              </a:solidFill>
              <a:latin typeface="Helvetica Neue" panose="020B0604020202020204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it-IT" sz="1800" dirty="0" err="1">
                <a:solidFill>
                  <a:schemeClr val="lt1"/>
                </a:solidFill>
                <a:latin typeface="Helvetica Neue" panose="020B0604020202020204" charset="0"/>
              </a:rPr>
              <a:t>Spinta</a:t>
            </a:r>
            <a:r>
              <a:rPr lang="it-IT" sz="2000" baseline="-25000" dirty="0" err="1">
                <a:solidFill>
                  <a:schemeClr val="lt1"/>
                </a:solidFill>
                <a:latin typeface="Helvetica Neue" panose="020B0604020202020204" charset="0"/>
              </a:rPr>
              <a:t>media</a:t>
            </a:r>
            <a:r>
              <a:rPr lang="it-IT" sz="2000" baseline="-25000" dirty="0">
                <a:solidFill>
                  <a:schemeClr val="lt1"/>
                </a:solidFill>
                <a:latin typeface="Helvetica Neue" panose="020B0604020202020204" charset="0"/>
              </a:rPr>
              <a:t> </a:t>
            </a:r>
            <a:r>
              <a:rPr lang="it-IT" sz="1200" baseline="-25000" dirty="0">
                <a:solidFill>
                  <a:schemeClr val="lt1"/>
                </a:solidFill>
                <a:latin typeface="Helvetica Neue" panose="020B0604020202020204" charset="0"/>
              </a:rPr>
              <a:t> </a:t>
            </a: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= 1000 N</a:t>
            </a:r>
            <a:endParaRPr sz="1800" dirty="0">
              <a:solidFill>
                <a:schemeClr val="lt1"/>
              </a:solidFill>
              <a:latin typeface="Helvetica Neue" panose="020B0604020202020204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Massa = 30 kg</a:t>
            </a:r>
          </a:p>
          <a:p>
            <a:pPr marL="114300" lvl="0" algn="ctr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r>
              <a:rPr lang="it-IT" sz="1800" b="1" i="1" dirty="0">
                <a:solidFill>
                  <a:schemeClr val="lt1"/>
                </a:solidFill>
                <a:latin typeface="Helvetica Neue" panose="020B0604020202020204" charset="0"/>
              </a:rPr>
              <a:t>Il primo sounding rocket ibrido studentesco in Italia</a:t>
            </a:r>
          </a:p>
        </p:txBody>
      </p:sp>
      <p:sp>
        <p:nvSpPr>
          <p:cNvPr id="2" name="Google Shape;98;p2">
            <a:extLst>
              <a:ext uri="{FF2B5EF4-FFF2-40B4-BE49-F238E27FC236}">
                <a16:creationId xmlns:a16="http://schemas.microsoft.com/office/drawing/2014/main" id="{FEC59B6D-E34D-24FF-A1AA-514FDDAA974E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9;p2">
            <a:extLst>
              <a:ext uri="{FF2B5EF4-FFF2-40B4-BE49-F238E27FC236}">
                <a16:creationId xmlns:a16="http://schemas.microsoft.com/office/drawing/2014/main" id="{584DE8C0-8D42-91E7-43C2-EB5EE6D3906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0;p2">
            <a:extLst>
              <a:ext uri="{FF2B5EF4-FFF2-40B4-BE49-F238E27FC236}">
                <a16:creationId xmlns:a16="http://schemas.microsoft.com/office/drawing/2014/main" id="{03B4A7DB-3547-94D3-40D9-1261B88F2D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1;p2">
            <a:extLst>
              <a:ext uri="{FF2B5EF4-FFF2-40B4-BE49-F238E27FC236}">
                <a16:creationId xmlns:a16="http://schemas.microsoft.com/office/drawing/2014/main" id="{88862D72-A8D0-2F49-FAFA-E23AAE7B0BE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4;p2">
            <a:extLst>
              <a:ext uri="{FF2B5EF4-FFF2-40B4-BE49-F238E27FC236}">
                <a16:creationId xmlns:a16="http://schemas.microsoft.com/office/drawing/2014/main" id="{3E5941FC-65FE-FB85-5AC7-9503E5106F5F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3CCCF1F5-4BD2-CACC-8C15-84B3C9860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84" y="178108"/>
            <a:ext cx="3270250" cy="93202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1BE266B-E7CD-FD48-2F01-370340451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9" name="Google Shape;106;p2">
            <a:extLst>
              <a:ext uri="{FF2B5EF4-FFF2-40B4-BE49-F238E27FC236}">
                <a16:creationId xmlns:a16="http://schemas.microsoft.com/office/drawing/2014/main" id="{188B742A-0296-24C6-F0FA-490AC9B19590}"/>
              </a:ext>
            </a:extLst>
          </p:cNvPr>
          <p:cNvSpPr txBox="1"/>
          <p:nvPr/>
        </p:nvSpPr>
        <p:spPr>
          <a:xfrm>
            <a:off x="4103268" y="304931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SFR I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D6A417C-E99A-CE64-77D4-D0CADE91C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850" y="353810"/>
            <a:ext cx="6869150" cy="651724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F824BA4-0F11-6A08-73D3-095082C26AEE}"/>
              </a:ext>
            </a:extLst>
          </p:cNvPr>
          <p:cNvSpPr txBox="1"/>
          <p:nvPr/>
        </p:nvSpPr>
        <p:spPr>
          <a:xfrm>
            <a:off x="9370158" y="42770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  <a:latin typeface="+mj-lt"/>
              </a:rPr>
              <a:t>Serbatoio</a:t>
            </a:r>
            <a:endParaRPr lang="it-IT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8;p2">
            <a:extLst>
              <a:ext uri="{FF2B5EF4-FFF2-40B4-BE49-F238E27FC236}">
                <a16:creationId xmlns:a16="http://schemas.microsoft.com/office/drawing/2014/main" id="{F7D94B42-0029-E12B-9F3C-5404A23AAC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666" y="1328332"/>
            <a:ext cx="2391846" cy="471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c4a49ef0f2_0_73"/>
          <p:cNvSpPr txBox="1"/>
          <p:nvPr/>
        </p:nvSpPr>
        <p:spPr>
          <a:xfrm>
            <a:off x="3926089" y="303715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SFR I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1" name="Google Shape;201;g1c4a49ef0f2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9916" y="3560562"/>
            <a:ext cx="2143195" cy="23792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4" name="Google Shape;204;g1c4a49ef0f2_0_73"/>
          <p:cNvCxnSpPr>
            <a:cxnSpLocks/>
          </p:cNvCxnSpPr>
          <p:nvPr/>
        </p:nvCxnSpPr>
        <p:spPr>
          <a:xfrm flipH="1" flipV="1">
            <a:off x="4191337" y="5154301"/>
            <a:ext cx="1747270" cy="40797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05" name="Google Shape;205;g1c4a49ef0f2_0_73"/>
          <p:cNvCxnSpPr>
            <a:endCxn id="201" idx="1"/>
          </p:cNvCxnSpPr>
          <p:nvPr/>
        </p:nvCxnSpPr>
        <p:spPr>
          <a:xfrm rot="10800000" flipH="1">
            <a:off x="5969216" y="4750186"/>
            <a:ext cx="1760700" cy="269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06" name="Google Shape;206;g1c4a49ef0f2_0_73"/>
          <p:cNvSpPr txBox="1"/>
          <p:nvPr/>
        </p:nvSpPr>
        <p:spPr>
          <a:xfrm>
            <a:off x="540000" y="1814921"/>
            <a:ext cx="3708600" cy="158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Gran parte dei componenti fondamentali è stata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studiata e sviluppata </a:t>
            </a: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interamente dal team seguendo un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approccio R&amp;D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8" name="Google Shape;208;g1c4a49ef0f2_0_73"/>
          <p:cNvCxnSpPr/>
          <p:nvPr/>
        </p:nvCxnSpPr>
        <p:spPr>
          <a:xfrm rot="10800000" flipH="1">
            <a:off x="6044350" y="2760450"/>
            <a:ext cx="4257600" cy="886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09" name="Google Shape;209;g1c4a49ef0f2_0_73"/>
          <p:cNvSpPr txBox="1"/>
          <p:nvPr/>
        </p:nvSpPr>
        <p:spPr>
          <a:xfrm>
            <a:off x="558340" y="3352218"/>
            <a:ext cx="3562500" cy="1268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 molti di essi è stata studiata anche una 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campagna di test dedicata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98;p2">
            <a:extLst>
              <a:ext uri="{FF2B5EF4-FFF2-40B4-BE49-F238E27FC236}">
                <a16:creationId xmlns:a16="http://schemas.microsoft.com/office/drawing/2014/main" id="{010A66E9-1942-EBB0-6BB0-4AB450C72D23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99;p2">
            <a:extLst>
              <a:ext uri="{FF2B5EF4-FFF2-40B4-BE49-F238E27FC236}">
                <a16:creationId xmlns:a16="http://schemas.microsoft.com/office/drawing/2014/main" id="{2D9DF35A-2648-AD0F-45F2-688EFBDC707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0;p2">
            <a:extLst>
              <a:ext uri="{FF2B5EF4-FFF2-40B4-BE49-F238E27FC236}">
                <a16:creationId xmlns:a16="http://schemas.microsoft.com/office/drawing/2014/main" id="{737B5165-0D10-A636-6902-8501D602FAA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1;p2">
            <a:extLst>
              <a:ext uri="{FF2B5EF4-FFF2-40B4-BE49-F238E27FC236}">
                <a16:creationId xmlns:a16="http://schemas.microsoft.com/office/drawing/2014/main" id="{AC77FEB7-3783-4BF4-7A05-0C213280ABE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104;p2">
            <a:extLst>
              <a:ext uri="{FF2B5EF4-FFF2-40B4-BE49-F238E27FC236}">
                <a16:creationId xmlns:a16="http://schemas.microsoft.com/office/drawing/2014/main" id="{095C1C02-5681-0F2E-862E-EF1E9ABBBF07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05FC0DC5-1388-CBDB-57FF-644A18C9D0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984" y="178108"/>
            <a:ext cx="3270250" cy="93202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3864957-28B3-8FFF-C032-54A15FA29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10" name="Google Shape;106;p2">
            <a:extLst>
              <a:ext uri="{FF2B5EF4-FFF2-40B4-BE49-F238E27FC236}">
                <a16:creationId xmlns:a16="http://schemas.microsoft.com/office/drawing/2014/main" id="{2442DE1A-1A4C-5CD9-F51B-583270434BA4}"/>
              </a:ext>
            </a:extLst>
          </p:cNvPr>
          <p:cNvSpPr txBox="1"/>
          <p:nvPr/>
        </p:nvSpPr>
        <p:spPr>
          <a:xfrm>
            <a:off x="4103268" y="304931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SFR I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2" name="Google Shape;202;g1c4a49ef0f2_0_73"/>
          <p:cNvPicPr preferRelativeResize="0"/>
          <p:nvPr/>
        </p:nvPicPr>
        <p:blipFill rotWithShape="1">
          <a:blip r:embed="rId9">
            <a:alphaModFix/>
          </a:blip>
          <a:srcRect l="12338" r="11921"/>
          <a:stretch/>
        </p:blipFill>
        <p:spPr>
          <a:xfrm>
            <a:off x="2201060" y="4419942"/>
            <a:ext cx="2391846" cy="141461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7" name="Google Shape;207;g1c4a49ef0f2_0_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89989" y="1472640"/>
            <a:ext cx="1543525" cy="446173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c5ec2903dc_0_0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TH-1000</a:t>
            </a:r>
            <a:endParaRPr sz="32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" name="Google Shape;160;g1c5ec2903dc_0_0"/>
          <p:cNvSpPr txBox="1"/>
          <p:nvPr/>
        </p:nvSpPr>
        <p:spPr>
          <a:xfrm>
            <a:off x="7267114" y="1853099"/>
            <a:ext cx="382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g1c5ec2903dc_0_0"/>
          <p:cNvSpPr txBox="1"/>
          <p:nvPr/>
        </p:nvSpPr>
        <p:spPr>
          <a:xfrm>
            <a:off x="540000" y="1824920"/>
            <a:ext cx="4977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TH-1000 </a:t>
            </a: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è il nostro 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primo motore ibrido </a:t>
            </a: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(combustibile solido e ossidante liquido).</a:t>
            </a:r>
            <a:endParaRPr sz="1800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g1c5ec2903dc_0_0"/>
          <p:cNvSpPr txBox="1"/>
          <p:nvPr/>
        </p:nvSpPr>
        <p:spPr>
          <a:xfrm>
            <a:off x="540000" y="4372939"/>
            <a:ext cx="49770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 nostro progetto è tra le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prime realtà di </a:t>
            </a:r>
            <a:r>
              <a:rPr lang="it-IT" sz="18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hybrid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8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rocketry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Europa</a:t>
            </a: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una delle due in Italia.</a:t>
            </a:r>
            <a:endParaRPr sz="1800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98;p2">
            <a:extLst>
              <a:ext uri="{FF2B5EF4-FFF2-40B4-BE49-F238E27FC236}">
                <a16:creationId xmlns:a16="http://schemas.microsoft.com/office/drawing/2014/main" id="{424FE951-66AB-957A-BFAB-72999296D9B3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99;p2">
            <a:extLst>
              <a:ext uri="{FF2B5EF4-FFF2-40B4-BE49-F238E27FC236}">
                <a16:creationId xmlns:a16="http://schemas.microsoft.com/office/drawing/2014/main" id="{8E3AB487-34D3-3ACB-3408-B307C23665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0;p2">
            <a:extLst>
              <a:ext uri="{FF2B5EF4-FFF2-40B4-BE49-F238E27FC236}">
                <a16:creationId xmlns:a16="http://schemas.microsoft.com/office/drawing/2014/main" id="{6136B11E-C748-BDBF-769D-A4FF5F64192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1;p2">
            <a:extLst>
              <a:ext uri="{FF2B5EF4-FFF2-40B4-BE49-F238E27FC236}">
                <a16:creationId xmlns:a16="http://schemas.microsoft.com/office/drawing/2014/main" id="{8BD29478-2709-A770-B332-BEC3943E48E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104;p2">
            <a:extLst>
              <a:ext uri="{FF2B5EF4-FFF2-40B4-BE49-F238E27FC236}">
                <a16:creationId xmlns:a16="http://schemas.microsoft.com/office/drawing/2014/main" id="{F7900764-D03F-9DCF-F264-9337EEEECC0E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EEE30842-4707-5EA3-34EA-5ADFE4DE99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84" y="178108"/>
            <a:ext cx="3270250" cy="93202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B65A875-F46A-B311-DF03-0DF63A29A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10" name="Google Shape;106;p2">
            <a:extLst>
              <a:ext uri="{FF2B5EF4-FFF2-40B4-BE49-F238E27FC236}">
                <a16:creationId xmlns:a16="http://schemas.microsoft.com/office/drawing/2014/main" id="{AC1BD183-0C6A-F682-4926-C24B848FBF64}"/>
              </a:ext>
            </a:extLst>
          </p:cNvPr>
          <p:cNvSpPr txBox="1"/>
          <p:nvPr/>
        </p:nvSpPr>
        <p:spPr>
          <a:xfrm>
            <a:off x="4103268" y="304931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TH-1000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8E4571C2-5A4D-B078-5D1D-BDF864512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7799" y="1741411"/>
            <a:ext cx="6656368" cy="3270911"/>
          </a:xfrm>
          <a:prstGeom prst="rect">
            <a:avLst/>
          </a:prstGeom>
        </p:spPr>
      </p:pic>
      <p:sp>
        <p:nvSpPr>
          <p:cNvPr id="15" name="Google Shape;164;g1c5ec2903dc_0_0">
            <a:extLst>
              <a:ext uri="{FF2B5EF4-FFF2-40B4-BE49-F238E27FC236}">
                <a16:creationId xmlns:a16="http://schemas.microsoft.com/office/drawing/2014/main" id="{0F59386F-6249-BFFE-0154-21B748B4CCA2}"/>
              </a:ext>
            </a:extLst>
          </p:cNvPr>
          <p:cNvSpPr txBox="1"/>
          <p:nvPr/>
        </p:nvSpPr>
        <p:spPr>
          <a:xfrm>
            <a:off x="540000" y="2941808"/>
            <a:ext cx="49770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 </a:t>
            </a:r>
            <a:r>
              <a:rPr lang="en-US" sz="1800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motore</a:t>
            </a:r>
            <a:r>
              <a:rPr lang="en-US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800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così</a:t>
            </a:r>
            <a:r>
              <a:rPr lang="en-US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come </a:t>
            </a:r>
            <a:r>
              <a:rPr lang="en-US" sz="1800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tutte</a:t>
            </a:r>
            <a:r>
              <a:rPr lang="en-US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le </a:t>
            </a:r>
            <a:r>
              <a:rPr lang="en-US" sz="1800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nostre</a:t>
            </a:r>
            <a:r>
              <a:rPr lang="en-US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tecnologie</a:t>
            </a:r>
            <a:r>
              <a:rPr lang="en-US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segue la </a:t>
            </a:r>
            <a:r>
              <a:rPr lang="en-US" sz="1800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filosofia</a:t>
            </a:r>
            <a:r>
              <a:rPr lang="en-US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SRAD (Student Researched And Developed).</a:t>
            </a:r>
            <a:endParaRPr sz="1800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c4a49ef0f2_0_125"/>
          <p:cNvSpPr txBox="1"/>
          <p:nvPr/>
        </p:nvSpPr>
        <p:spPr>
          <a:xfrm>
            <a:off x="540001" y="1824920"/>
            <a:ext cx="507773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rampa di </a:t>
            </a: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lancio è in fase di progettazione e 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completamente sviluppata da Thrust</a:t>
            </a:r>
          </a:p>
        </p:txBody>
      </p:sp>
      <p:sp>
        <p:nvSpPr>
          <p:cNvPr id="358" name="Google Shape;358;g1c4a49ef0f2_0_125"/>
          <p:cNvSpPr txBox="1"/>
          <p:nvPr/>
        </p:nvSpPr>
        <p:spPr>
          <a:xfrm>
            <a:off x="540001" y="2622269"/>
            <a:ext cx="5211608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Parametri di progettazione: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Basso costo</a:t>
            </a:r>
            <a:endParaRPr sz="1800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Semplicità e velocità di montaggio/smontaggio</a:t>
            </a:r>
            <a:endParaRPr sz="1800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Materiali resistenti per garantire la rigidezza necessaria al lancio nella posizione corretta</a:t>
            </a:r>
            <a:endParaRPr sz="1800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Possibilità di diverse angolazioni di lancio</a:t>
            </a:r>
            <a:endParaRPr sz="1800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9" name="Google Shape;359;g1c4a49ef0f2_0_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26741" y="16194612"/>
            <a:ext cx="5933368" cy="96433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56;g1c4a49ef0f2_0_125">
            <a:extLst>
              <a:ext uri="{FF2B5EF4-FFF2-40B4-BE49-F238E27FC236}">
                <a16:creationId xmlns:a16="http://schemas.microsoft.com/office/drawing/2014/main" id="{B7C36201-6A01-E225-412C-3E269EC268E8}"/>
              </a:ext>
            </a:extLst>
          </p:cNvPr>
          <p:cNvSpPr txBox="1"/>
          <p:nvPr/>
        </p:nvSpPr>
        <p:spPr>
          <a:xfrm>
            <a:off x="540000" y="4850195"/>
            <a:ext cx="507773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Inoltre, il team sta lavorando alla 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ground station</a:t>
            </a: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per completare il segmento di terra</a:t>
            </a:r>
          </a:p>
        </p:txBody>
      </p:sp>
      <p:sp>
        <p:nvSpPr>
          <p:cNvPr id="24" name="Google Shape;98;p2">
            <a:extLst>
              <a:ext uri="{FF2B5EF4-FFF2-40B4-BE49-F238E27FC236}">
                <a16:creationId xmlns:a16="http://schemas.microsoft.com/office/drawing/2014/main" id="{000EBF6B-4B6F-968D-3E9B-819F3EB86059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99;p2">
            <a:extLst>
              <a:ext uri="{FF2B5EF4-FFF2-40B4-BE49-F238E27FC236}">
                <a16:creationId xmlns:a16="http://schemas.microsoft.com/office/drawing/2014/main" id="{A01DB459-EE3E-CCF5-DA52-6ABA504AE8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00;p2">
            <a:extLst>
              <a:ext uri="{FF2B5EF4-FFF2-40B4-BE49-F238E27FC236}">
                <a16:creationId xmlns:a16="http://schemas.microsoft.com/office/drawing/2014/main" id="{5BDBCA2A-ED32-B323-C069-2A608F4978B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1;p2">
            <a:extLst>
              <a:ext uri="{FF2B5EF4-FFF2-40B4-BE49-F238E27FC236}">
                <a16:creationId xmlns:a16="http://schemas.microsoft.com/office/drawing/2014/main" id="{A270BE5A-2480-2149-A091-87ED757E095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4;p2">
            <a:extLst>
              <a:ext uri="{FF2B5EF4-FFF2-40B4-BE49-F238E27FC236}">
                <a16:creationId xmlns:a16="http://schemas.microsoft.com/office/drawing/2014/main" id="{EDD67536-F34A-E539-5480-EE7B2A21A86E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9" name="Immagine 28">
            <a:extLst>
              <a:ext uri="{FF2B5EF4-FFF2-40B4-BE49-F238E27FC236}">
                <a16:creationId xmlns:a16="http://schemas.microsoft.com/office/drawing/2014/main" id="{0B4E77DA-D131-44D9-A361-2B13FF536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84" y="178108"/>
            <a:ext cx="3270250" cy="932021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360C12C3-24DD-9463-3DDD-159AD30338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355" name="Google Shape;355;g1c4a49ef0f2_0_125"/>
          <p:cNvSpPr txBox="1"/>
          <p:nvPr/>
        </p:nvSpPr>
        <p:spPr>
          <a:xfrm>
            <a:off x="4103268" y="303574"/>
            <a:ext cx="3981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Launch</a:t>
            </a: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Pad 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2E3F1817-497E-8F10-3A0D-28ACAB0B74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35858" r="36614"/>
          <a:stretch/>
        </p:blipFill>
        <p:spPr>
          <a:xfrm>
            <a:off x="7743826" y="1263099"/>
            <a:ext cx="2409390" cy="47772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/>
          <p:nvPr/>
        </p:nvSpPr>
        <p:spPr>
          <a:xfrm>
            <a:off x="-2" y="4765"/>
            <a:ext cx="12192000" cy="1275000"/>
          </a:xfrm>
          <a:prstGeom prst="rect">
            <a:avLst/>
          </a:prstGeom>
          <a:gradFill>
            <a:gsLst>
              <a:gs pos="0">
                <a:srgbClr val="000000"/>
              </a:gs>
              <a:gs pos="69000">
                <a:srgbClr val="000000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DEE6F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18" descr="Elemento grafico 5"/>
          <p:cNvPicPr preferRelativeResize="0"/>
          <p:nvPr/>
        </p:nvPicPr>
        <p:blipFill rotWithShape="1">
          <a:blip r:embed="rId3">
            <a:alphaModFix/>
          </a:blip>
          <a:srcRect r="76568"/>
          <a:stretch/>
        </p:blipFill>
        <p:spPr>
          <a:xfrm>
            <a:off x="10073346" y="83294"/>
            <a:ext cx="576835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 descr="Elemento grafico 6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8" y="560794"/>
            <a:ext cx="1670184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 descr="Elemento grafico 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18"/>
          <p:cNvCxnSpPr/>
          <p:nvPr/>
        </p:nvCxnSpPr>
        <p:spPr>
          <a:xfrm>
            <a:off x="-2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5" name="Google Shape;175;p18"/>
          <p:cNvCxnSpPr/>
          <p:nvPr/>
        </p:nvCxnSpPr>
        <p:spPr>
          <a:xfrm>
            <a:off x="-2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7" name="Google Shape;177;p18"/>
          <p:cNvSpPr txBox="1"/>
          <p:nvPr/>
        </p:nvSpPr>
        <p:spPr>
          <a:xfrm>
            <a:off x="5492397" y="349775"/>
            <a:ext cx="1207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lang="en-US" sz="32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OBE</a:t>
            </a:r>
            <a:endParaRPr sz="32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312358" y="1491404"/>
            <a:ext cx="805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522423" y="1437553"/>
            <a:ext cx="3950791" cy="177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L’elettronica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 il </a:t>
            </a: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compito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di: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Monitorare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lo </a:t>
            </a: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stato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del </a:t>
            </a: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razzo</a:t>
            </a:r>
            <a:endParaRPr lang="en-US" sz="1800" dirty="0">
              <a:solidFill>
                <a:srgbClr val="F2F5F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Controllare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la </a:t>
            </a: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missione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Tenere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informata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la ground station.</a:t>
            </a:r>
          </a:p>
        </p:txBody>
      </p:sp>
      <p:sp>
        <p:nvSpPr>
          <p:cNvPr id="180" name="Google Shape;180;p18"/>
          <p:cNvSpPr txBox="1"/>
          <p:nvPr/>
        </p:nvSpPr>
        <p:spPr>
          <a:xfrm>
            <a:off x="522423" y="3363456"/>
            <a:ext cx="6519822" cy="209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</a:t>
            </a:r>
            <a:r>
              <a:rPr lang="en-US" sz="1800" b="1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PCB di </a:t>
            </a:r>
            <a:r>
              <a:rPr lang="en-US" sz="1800" b="1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controllo</a:t>
            </a:r>
            <a:r>
              <a:rPr lang="en-US" sz="1800" b="1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è </a:t>
            </a: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una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scheda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elettronica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progettata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completamente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dal team </a:t>
            </a: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integra: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Microcontrollore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Circuiteria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per </a:t>
            </a: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sensori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Azionamenti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Modulo per il </a:t>
            </a: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sistema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 </a:t>
            </a: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comunicazione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sz="1800" dirty="0">
              <a:solidFill>
                <a:srgbClr val="F2F5F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1" name="Google Shape;18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6483" y="3747046"/>
            <a:ext cx="4095484" cy="2142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5194" y="1409598"/>
            <a:ext cx="3320858" cy="230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7E6C88EF-FF87-6F42-9F97-ABB5D78B7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43D392D-302F-1507-F2DA-7C0F2866C9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/>
          <p:nvPr/>
        </p:nvSpPr>
        <p:spPr>
          <a:xfrm>
            <a:off x="-2" y="4765"/>
            <a:ext cx="12192000" cy="1275000"/>
          </a:xfrm>
          <a:prstGeom prst="rect">
            <a:avLst/>
          </a:prstGeom>
          <a:gradFill>
            <a:gsLst>
              <a:gs pos="0">
                <a:srgbClr val="000000"/>
              </a:gs>
              <a:gs pos="69000">
                <a:srgbClr val="000000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DEE6F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19" descr="Elemento grafico 5"/>
          <p:cNvPicPr preferRelativeResize="0"/>
          <p:nvPr/>
        </p:nvPicPr>
        <p:blipFill rotWithShape="1">
          <a:blip r:embed="rId3">
            <a:alphaModFix/>
          </a:blip>
          <a:srcRect r="76568"/>
          <a:stretch/>
        </p:blipFill>
        <p:spPr>
          <a:xfrm>
            <a:off x="10073346" y="83294"/>
            <a:ext cx="576835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 descr="Elemento grafico 6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8" y="560794"/>
            <a:ext cx="1670184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 descr="Elemento grafico 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19"/>
          <p:cNvCxnSpPr/>
          <p:nvPr/>
        </p:nvCxnSpPr>
        <p:spPr>
          <a:xfrm>
            <a:off x="-2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93" name="Google Shape;193;p19"/>
          <p:cNvCxnSpPr/>
          <p:nvPr/>
        </p:nvCxnSpPr>
        <p:spPr>
          <a:xfrm>
            <a:off x="-2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5" name="Google Shape;195;p19"/>
          <p:cNvSpPr txBox="1"/>
          <p:nvPr/>
        </p:nvSpPr>
        <p:spPr>
          <a:xfrm>
            <a:off x="5492397" y="349775"/>
            <a:ext cx="1207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lang="en-US" sz="32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OBE</a:t>
            </a:r>
            <a:endParaRPr sz="32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312358" y="1491404"/>
            <a:ext cx="805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7" name="Google Shape;1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0525" y="2404792"/>
            <a:ext cx="7513047" cy="314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6229" y="2437379"/>
            <a:ext cx="1266537" cy="163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5508" y="4651675"/>
            <a:ext cx="1827995" cy="85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11200" y="3040700"/>
            <a:ext cx="1670175" cy="38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453382">
            <a:off x="2765911" y="4795312"/>
            <a:ext cx="874876" cy="59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9"/>
          <p:cNvSpPr txBox="1"/>
          <p:nvPr/>
        </p:nvSpPr>
        <p:spPr>
          <a:xfrm>
            <a:off x="444650" y="1491400"/>
            <a:ext cx="100773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Parte dei dati vengono raccolti da sensori analogici grazie ad opportuni circuiti di condizionamento, progettati con lo scopo di ridurre il più possibile gli errori di acquisizione. </a:t>
            </a:r>
            <a:endParaRPr sz="1600">
              <a:solidFill>
                <a:srgbClr val="F2F5F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F835AE9-D253-09DD-26D3-9EF5ED7FB9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8CE8E07-FA3E-A0B1-576F-FCC673B70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18A867E-CA36-7F09-9CAD-D51F3F75513E}"/>
              </a:ext>
            </a:extLst>
          </p:cNvPr>
          <p:cNvSpPr/>
          <p:nvPr/>
        </p:nvSpPr>
        <p:spPr>
          <a:xfrm>
            <a:off x="3787140" y="4004310"/>
            <a:ext cx="601980" cy="2895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996</Words>
  <Application>Microsoft Office PowerPoint</Application>
  <PresentationFormat>Widescreen</PresentationFormat>
  <Paragraphs>164</Paragraphs>
  <Slides>21</Slides>
  <Notes>21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Calibri</vt:lpstr>
      <vt:lpstr>Helvetica Neue</vt:lpstr>
      <vt:lpstr>Helvetica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Dau Massimo</dc:creator>
  <cp:lastModifiedBy>Casara Riccardo</cp:lastModifiedBy>
  <cp:revision>27</cp:revision>
  <dcterms:created xsi:type="dcterms:W3CDTF">2022-09-23T13:22:47Z</dcterms:created>
  <dcterms:modified xsi:type="dcterms:W3CDTF">2023-03-16T16:48:21Z</dcterms:modified>
</cp:coreProperties>
</file>